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3"/>
    <p:sldMasterId id="2147484500" r:id="rId4"/>
  </p:sldMasterIdLst>
  <p:notesMasterIdLst>
    <p:notesMasterId r:id="rId43"/>
  </p:notesMasterIdLst>
  <p:sldIdLst>
    <p:sldId id="504" r:id="rId5"/>
    <p:sldId id="524" r:id="rId6"/>
    <p:sldId id="520" r:id="rId7"/>
    <p:sldId id="518" r:id="rId8"/>
    <p:sldId id="567" r:id="rId9"/>
    <p:sldId id="521" r:id="rId10"/>
    <p:sldId id="381" r:id="rId11"/>
    <p:sldId id="484" r:id="rId12"/>
    <p:sldId id="572" r:id="rId13"/>
    <p:sldId id="514" r:id="rId14"/>
    <p:sldId id="576" r:id="rId15"/>
    <p:sldId id="575" r:id="rId16"/>
    <p:sldId id="519" r:id="rId17"/>
    <p:sldId id="577" r:id="rId18"/>
    <p:sldId id="586" r:id="rId19"/>
    <p:sldId id="585" r:id="rId20"/>
    <p:sldId id="466" r:id="rId21"/>
    <p:sldId id="568" r:id="rId22"/>
    <p:sldId id="571" r:id="rId23"/>
    <p:sldId id="580" r:id="rId24"/>
    <p:sldId id="570" r:id="rId25"/>
    <p:sldId id="480" r:id="rId26"/>
    <p:sldId id="479" r:id="rId27"/>
    <p:sldId id="424" r:id="rId28"/>
    <p:sldId id="569" r:id="rId29"/>
    <p:sldId id="541" r:id="rId30"/>
    <p:sldId id="579" r:id="rId31"/>
    <p:sldId id="587" r:id="rId32"/>
    <p:sldId id="578" r:id="rId33"/>
    <p:sldId id="543" r:id="rId34"/>
    <p:sldId id="582" r:id="rId35"/>
    <p:sldId id="581" r:id="rId36"/>
    <p:sldId id="583" r:id="rId37"/>
    <p:sldId id="588" r:id="rId38"/>
    <p:sldId id="584" r:id="rId39"/>
    <p:sldId id="589" r:id="rId40"/>
    <p:sldId id="590" r:id="rId41"/>
    <p:sldId id="592" r:id="rId4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504"/>
            <p14:sldId id="524"/>
            <p14:sldId id="520"/>
            <p14:sldId id="518"/>
            <p14:sldId id="567"/>
            <p14:sldId id="521"/>
            <p14:sldId id="381"/>
            <p14:sldId id="484"/>
            <p14:sldId id="572"/>
            <p14:sldId id="514"/>
            <p14:sldId id="576"/>
            <p14:sldId id="575"/>
            <p14:sldId id="519"/>
            <p14:sldId id="577"/>
            <p14:sldId id="586"/>
            <p14:sldId id="585"/>
            <p14:sldId id="466"/>
            <p14:sldId id="568"/>
            <p14:sldId id="571"/>
            <p14:sldId id="580"/>
            <p14:sldId id="570"/>
            <p14:sldId id="480"/>
            <p14:sldId id="479"/>
            <p14:sldId id="424"/>
            <p14:sldId id="569"/>
            <p14:sldId id="541"/>
            <p14:sldId id="579"/>
            <p14:sldId id="587"/>
            <p14:sldId id="578"/>
            <p14:sldId id="543"/>
            <p14:sldId id="582"/>
            <p14:sldId id="581"/>
            <p14:sldId id="583"/>
            <p14:sldId id="588"/>
            <p14:sldId id="584"/>
            <p14:sldId id="589"/>
            <p14:sldId id="590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E79"/>
    <a:srgbClr val="FF4909"/>
    <a:srgbClr val="FFE699"/>
    <a:srgbClr val="1F4E79"/>
    <a:srgbClr val="43BFF7"/>
    <a:srgbClr val="FF928B"/>
    <a:srgbClr val="00B0F0"/>
    <a:srgbClr val="282828"/>
    <a:srgbClr val="58EC9F"/>
    <a:srgbClr val="2E5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83" autoAdjust="0"/>
    <p:restoredTop sz="90139" autoAdjust="0"/>
  </p:normalViewPr>
  <p:slideViewPr>
    <p:cSldViewPr snapToGrid="0">
      <p:cViewPr varScale="1">
        <p:scale>
          <a:sx n="136" d="100"/>
          <a:sy n="136" d="100"/>
        </p:scale>
        <p:origin x="392" y="192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v-S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/>
              <a:t>year</a:t>
            </a:r>
            <a:endParaRPr lang="sv-S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7E3-4D5E-9732-4B4F76313D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12696"/>
        <c:axId val="365615048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7E3-4D5E-9732-4B4F76313D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13088"/>
        <c:axId val="365615440"/>
      </c:scatterChart>
      <c:valAx>
        <c:axId val="365612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5048"/>
        <c:crosses val="autoZero"/>
        <c:crossBetween val="midCat"/>
        <c:majorUnit val="1"/>
      </c:valAx>
      <c:valAx>
        <c:axId val="365615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2696"/>
        <c:crosses val="autoZero"/>
        <c:crossBetween val="midCat"/>
      </c:valAx>
      <c:valAx>
        <c:axId val="365615440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3088"/>
        <c:crosses val="max"/>
        <c:crossBetween val="midCat"/>
      </c:valAx>
      <c:valAx>
        <c:axId val="365613088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3656154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chemeClr val="bg1">
        <a:lumMod val="85000"/>
        <a:lumOff val="15000"/>
      </a:schemeClr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B16A6-5F47-4FA9-BA4D-2BDC853A44B1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284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4710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134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596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6411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8801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7018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19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954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9265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477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35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263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727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2640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753" y="4076206"/>
            <a:ext cx="12192000" cy="906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kumimoji="0" lang="sv-SE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Roger Johansson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244" y="4872092"/>
            <a:ext cx="5252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Proto.Actor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Akka.NET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Founder</a:t>
            </a:r>
            <a:b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Twitter: @rogeralsing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rogeralsing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Mail: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roger@asynkron.se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134EA3-EDB3-644C-A3AF-B39A833B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4888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9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9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9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9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22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8879721" y="4252465"/>
            <a:ext cx="3071622" cy="2397639"/>
            <a:chOff x="1395811" y="4294303"/>
            <a:chExt cx="3071622" cy="2397639"/>
          </a:xfrm>
        </p:grpSpPr>
        <p:sp>
          <p:nvSpPr>
            <p:cNvPr id="46" name="Oval 45"/>
            <p:cNvSpPr/>
            <p:nvPr/>
          </p:nvSpPr>
          <p:spPr>
            <a:xfrm>
              <a:off x="1395811" y="5597660"/>
              <a:ext cx="3071622" cy="1094282"/>
            </a:xfrm>
            <a:prstGeom prst="ellipse">
              <a:avLst/>
            </a:prstGeom>
            <a:solidFill>
              <a:sysClr val="windowText" lastClr="000000">
                <a:alpha val="2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52" y="4294303"/>
              <a:ext cx="1457070" cy="1883827"/>
            </a:xfrm>
            <a:prstGeom prst="rect">
              <a:avLst/>
            </a:prstGeom>
          </p:spPr>
        </p:pic>
      </p:grpSp>
      <p:sp>
        <p:nvSpPr>
          <p:cNvPr id="132" name="Freeform 131"/>
          <p:cNvSpPr/>
          <p:nvPr/>
        </p:nvSpPr>
        <p:spPr>
          <a:xfrm>
            <a:off x="4671698" y="579860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2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33" name="Octagon 132"/>
          <p:cNvSpPr/>
          <p:nvPr/>
        </p:nvSpPr>
        <p:spPr>
          <a:xfrm>
            <a:off x="4934661" y="853645"/>
            <a:ext cx="208716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Octagon 16"/>
          <p:cNvSpPr/>
          <p:nvPr/>
        </p:nvSpPr>
        <p:spPr>
          <a:xfrm>
            <a:off x="5176309" y="853645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Oval 134"/>
          <p:cNvSpPr/>
          <p:nvPr/>
        </p:nvSpPr>
        <p:spPr>
          <a:xfrm>
            <a:off x="5176309" y="1062791"/>
            <a:ext cx="178213" cy="178213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Rounded Rectangle 127"/>
          <p:cNvSpPr/>
          <p:nvPr/>
        </p:nvSpPr>
        <p:spPr>
          <a:xfrm>
            <a:off x="5265415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129" name="Rounded Rectangle 128"/>
          <p:cNvSpPr/>
          <p:nvPr/>
        </p:nvSpPr>
        <p:spPr>
          <a:xfrm>
            <a:off x="6007032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265415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007032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cxnSp>
        <p:nvCxnSpPr>
          <p:cNvPr id="58" name="Straight Connector 57"/>
          <p:cNvCxnSpPr>
            <a:stCxn id="85" idx="4"/>
            <a:endCxn id="77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5"/>
            <a:endCxn id="78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8" name="Oval 77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4" name="Straight Connector 83"/>
          <p:cNvCxnSpPr>
            <a:stCxn id="88" idx="2"/>
            <a:endCxn id="85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6" name="Straight Connector 85"/>
          <p:cNvCxnSpPr>
            <a:stCxn id="88" idx="7"/>
            <a:endCxn id="87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0B192B-06CE-F34C-8E4F-E9F33CD9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Lobster" pitchFamily="2" charset="77"/>
              </a:rPr>
              <a:t>Scaling</a:t>
            </a:r>
            <a:r>
              <a:rPr lang="sv-SE" sz="9600" dirty="0">
                <a:latin typeface="Lobster" pitchFamily="2" charset="77"/>
              </a:rPr>
              <a:t> </a:t>
            </a:r>
            <a:r>
              <a:rPr lang="sv-SE" sz="9600" dirty="0" err="1">
                <a:latin typeface="Lobster" pitchFamily="2" charset="77"/>
              </a:rPr>
              <a:t>Up</a:t>
            </a:r>
            <a:endParaRPr lang="sv-SE" sz="9600" dirty="0">
              <a:latin typeface="Lobs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14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5" grpId="0" animBg="1"/>
      <p:bldP spid="87" grpId="0" animBg="1"/>
      <p:bldP spid="8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Theads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Thread</a:t>
            </a:r>
            <a:r>
              <a:rPr lang="sv-SE" sz="2400" b="1" i="1" dirty="0">
                <a:solidFill>
                  <a:srgbClr val="FFE699"/>
                </a:solidFill>
              </a:rPr>
              <a:t>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TPL – Tasks, Data </a:t>
            </a:r>
            <a:r>
              <a:rPr lang="sv-SE" sz="2400" b="1" i="1" dirty="0" err="1">
                <a:solidFill>
                  <a:srgbClr val="FFE699"/>
                </a:solidFill>
              </a:rPr>
              <a:t>Flow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Parallell </a:t>
            </a:r>
            <a:r>
              <a:rPr lang="sv-SE" sz="2400" b="1" i="1" dirty="0" err="1">
                <a:solidFill>
                  <a:srgbClr val="FFE699"/>
                </a:solidFill>
              </a:rPr>
              <a:t>Linq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+mn-lt"/>
                <a:ea typeface="+mn-ea"/>
                <a:cs typeface="+mn-cs"/>
              </a:rPr>
              <a:t>How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do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you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scale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up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in .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net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5232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577712"/>
            <a:ext cx="10515600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What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happens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when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you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cannot</a:t>
            </a:r>
            <a:r>
              <a:rPr lang="sv-SE" sz="4000" i="1" dirty="0">
                <a:latin typeface="+mn-lt"/>
              </a:rPr>
              <a:t> </a:t>
            </a:r>
          </a:p>
          <a:p>
            <a:r>
              <a:rPr lang="sv-SE" sz="4000" i="1" dirty="0" err="1">
                <a:latin typeface="+mn-lt"/>
              </a:rPr>
              <a:t>scale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up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any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more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152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4671698" y="579860"/>
            <a:ext cx="2613089" cy="2613088"/>
            <a:chOff x="2500643" y="316321"/>
            <a:chExt cx="2613089" cy="2613088"/>
          </a:xfrm>
        </p:grpSpPr>
        <p:sp>
          <p:nvSpPr>
            <p:cNvPr id="131" name="Freeform 130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Octagon 131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3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265415" y="1176571"/>
            <a:ext cx="1416559" cy="1417223"/>
            <a:chOff x="1753933" y="2029826"/>
            <a:chExt cx="1416559" cy="1417223"/>
          </a:xfrm>
        </p:grpSpPr>
        <p:sp>
          <p:nvSpPr>
            <p:cNvPr id="127" name="Rounded Rectangle 126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cxnSp>
        <p:nvCxnSpPr>
          <p:cNvPr id="57" name="Straight Connector 56"/>
          <p:cNvCxnSpPr>
            <a:stCxn id="84" idx="4"/>
            <a:endCxn id="76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4" idx="5"/>
            <a:endCxn id="77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7" name="Oval 76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8012338" y="579860"/>
            <a:ext cx="2613089" cy="2613088"/>
            <a:chOff x="8012338" y="579860"/>
            <a:chExt cx="2613089" cy="2613088"/>
          </a:xfrm>
        </p:grpSpPr>
        <p:sp>
          <p:nvSpPr>
            <p:cNvPr id="141" name="Freeform 140"/>
            <p:cNvSpPr/>
            <p:nvPr/>
          </p:nvSpPr>
          <p:spPr>
            <a:xfrm>
              <a:off x="8012338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Octagon 141"/>
            <p:cNvSpPr/>
            <p:nvPr/>
          </p:nvSpPr>
          <p:spPr>
            <a:xfrm>
              <a:off x="8275301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3" name="Octagon 16"/>
            <p:cNvSpPr/>
            <p:nvPr/>
          </p:nvSpPr>
          <p:spPr>
            <a:xfrm>
              <a:off x="8516949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4" name="Oval 143"/>
            <p:cNvSpPr/>
            <p:nvPr/>
          </p:nvSpPr>
          <p:spPr>
            <a:xfrm>
              <a:off x="8516949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8606055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9347672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8606055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9347672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cxnSp>
          <p:nvCxnSpPr>
            <p:cNvPr id="60" name="Straight Connector 59"/>
            <p:cNvCxnSpPr>
              <a:stCxn id="78" idx="4"/>
              <a:endCxn id="79" idx="0"/>
            </p:cNvCxnSpPr>
            <p:nvPr/>
          </p:nvCxnSpPr>
          <p:spPr>
            <a:xfrm flipH="1">
              <a:off x="8936105" y="1651819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8" idx="5"/>
              <a:endCxn id="80" idx="1"/>
            </p:cNvCxnSpPr>
            <p:nvPr/>
          </p:nvCxnSpPr>
          <p:spPr>
            <a:xfrm>
              <a:off x="9050534" y="1610170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8" idx="6"/>
              <a:endCxn id="81" idx="2"/>
            </p:cNvCxnSpPr>
            <p:nvPr/>
          </p:nvCxnSpPr>
          <p:spPr>
            <a:xfrm>
              <a:off x="9092183" y="1509619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8807783" y="1367419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8793905" y="210125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9545583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9545583" y="137906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82" name="Straight Connector 81"/>
          <p:cNvCxnSpPr>
            <a:stCxn id="87" idx="2"/>
            <a:endCxn id="84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5" name="Straight Connector 84"/>
          <p:cNvCxnSpPr>
            <a:stCxn id="87" idx="7"/>
            <a:endCxn id="86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296785" y="579860"/>
            <a:ext cx="2613089" cy="2613088"/>
            <a:chOff x="1296785" y="579860"/>
            <a:chExt cx="2613089" cy="2613088"/>
          </a:xfrm>
        </p:grpSpPr>
        <p:sp>
          <p:nvSpPr>
            <p:cNvPr id="95" name="Freeform 94"/>
            <p:cNvSpPr/>
            <p:nvPr/>
          </p:nvSpPr>
          <p:spPr>
            <a:xfrm>
              <a:off x="1296785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96" name="Octagon 95"/>
            <p:cNvSpPr/>
            <p:nvPr/>
          </p:nvSpPr>
          <p:spPr>
            <a:xfrm>
              <a:off x="1559748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7" name="Octagon 16"/>
            <p:cNvSpPr/>
            <p:nvPr/>
          </p:nvSpPr>
          <p:spPr>
            <a:xfrm>
              <a:off x="1801396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01396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890502" y="1176571"/>
              <a:ext cx="1416559" cy="1417223"/>
              <a:chOff x="1753933" y="2029826"/>
              <a:chExt cx="1416559" cy="1417223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  <p:cxnSp>
          <p:nvCxnSpPr>
            <p:cNvPr id="58" name="Straight Connector 57"/>
            <p:cNvCxnSpPr>
              <a:stCxn id="75" idx="2"/>
              <a:endCxn id="88" idx="6"/>
            </p:cNvCxnSpPr>
            <p:nvPr/>
          </p:nvCxnSpPr>
          <p:spPr>
            <a:xfrm flipH="1">
              <a:off x="2375589" y="1506570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5" idx="3"/>
              <a:endCxn id="73" idx="7"/>
            </p:cNvCxnSpPr>
            <p:nvPr/>
          </p:nvCxnSpPr>
          <p:spPr>
            <a:xfrm flipH="1">
              <a:off x="2335785" y="1607121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2093034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2819834" y="210920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2828145" y="136437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091189" y="138342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54" name="Straight Connector 53"/>
          <p:cNvCxnSpPr>
            <a:stCxn id="78" idx="2"/>
            <a:endCxn id="77" idx="6"/>
          </p:cNvCxnSpPr>
          <p:nvPr/>
        </p:nvCxnSpPr>
        <p:spPr>
          <a:xfrm flipH="1">
            <a:off x="6491959" y="1509619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76" idx="2"/>
            <a:endCxn id="75" idx="6"/>
          </p:cNvCxnSpPr>
          <p:nvPr/>
        </p:nvCxnSpPr>
        <p:spPr>
          <a:xfrm flipH="1" flipV="1">
            <a:off x="3112545" y="1506570"/>
            <a:ext cx="2328393" cy="7184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6" idx="2"/>
            <a:endCxn id="74" idx="6"/>
          </p:cNvCxnSpPr>
          <p:nvPr/>
        </p:nvCxnSpPr>
        <p:spPr>
          <a:xfrm flipH="1">
            <a:off x="3104234" y="2224975"/>
            <a:ext cx="2336704" cy="2642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Bildobjekt 60">
            <a:extLst>
              <a:ext uri="{FF2B5EF4-FFF2-40B4-BE49-F238E27FC236}">
                <a16:creationId xmlns:a16="http://schemas.microsoft.com/office/drawing/2014/main" id="{B5A3146A-1D1E-4E4C-BD44-47857EEA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3" y="2882212"/>
            <a:ext cx="3070303" cy="3180868"/>
          </a:xfrm>
          <a:prstGeom prst="rect">
            <a:avLst/>
          </a:prstGeom>
        </p:spPr>
      </p:pic>
      <p:sp>
        <p:nvSpPr>
          <p:cNvPr id="62" name="Title 1">
            <a:extLst>
              <a:ext uri="{FF2B5EF4-FFF2-40B4-BE49-F238E27FC236}">
                <a16:creationId xmlns:a16="http://schemas.microsoft.com/office/drawing/2014/main" id="{482DB77A-71C6-7E4F-8F58-C62930E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Lobster" pitchFamily="2" charset="77"/>
              </a:rPr>
              <a:t>Scaling</a:t>
            </a:r>
            <a:r>
              <a:rPr lang="sv-SE" sz="9600" dirty="0">
                <a:latin typeface="Lobster" pitchFamily="2" charset="77"/>
              </a:rPr>
              <a:t> </a:t>
            </a:r>
            <a:r>
              <a:rPr lang="sv-SE" sz="9600" dirty="0" err="1">
                <a:latin typeface="Lobster" pitchFamily="2" charset="77"/>
              </a:rPr>
              <a:t>Out</a:t>
            </a:r>
            <a:endParaRPr lang="sv-SE" sz="9600" dirty="0">
              <a:latin typeface="Lobs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02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Services, HTTP or </a:t>
            </a:r>
            <a:r>
              <a:rPr lang="sv-SE" sz="2400" b="1" i="1" dirty="0" err="1">
                <a:solidFill>
                  <a:srgbClr val="FFE699"/>
                </a:solidFill>
              </a:rPr>
              <a:t>gRPC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Queues</a:t>
            </a:r>
            <a:r>
              <a:rPr lang="sv-SE" sz="2400" b="1" i="1" dirty="0">
                <a:solidFill>
                  <a:srgbClr val="FFE699"/>
                </a:solidFill>
              </a:rPr>
              <a:t> and logs, </a:t>
            </a:r>
            <a:r>
              <a:rPr lang="sv-SE" sz="2400" b="1" i="1" dirty="0" err="1">
                <a:solidFill>
                  <a:srgbClr val="FFE699"/>
                </a:solidFill>
              </a:rPr>
              <a:t>Rabbit</a:t>
            </a:r>
            <a:r>
              <a:rPr lang="sv-SE" sz="2400" b="1" i="1" dirty="0">
                <a:solidFill>
                  <a:srgbClr val="FFE699"/>
                </a:solidFill>
              </a:rPr>
              <a:t> MQ or Kafka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+mn-lt"/>
                <a:ea typeface="+mn-ea"/>
                <a:cs typeface="+mn-cs"/>
              </a:rPr>
              <a:t>How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do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you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scale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out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in .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net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8500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66073" y="2459504"/>
            <a:ext cx="9059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We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different </a:t>
            </a:r>
            <a:r>
              <a:rPr lang="sv-SE" sz="2400" b="1" i="1" dirty="0" err="1">
                <a:solidFill>
                  <a:srgbClr val="FFE699"/>
                </a:solidFill>
              </a:rPr>
              <a:t>tools</a:t>
            </a:r>
            <a:r>
              <a:rPr lang="sv-SE" sz="2400" b="1" i="1" dirty="0">
                <a:solidFill>
                  <a:srgbClr val="FFE699"/>
                </a:solidFill>
              </a:rPr>
              <a:t> for </a:t>
            </a:r>
            <a:r>
              <a:rPr lang="sv-SE" sz="2400" b="1" i="1" dirty="0" err="1">
                <a:solidFill>
                  <a:srgbClr val="FFE699"/>
                </a:solidFill>
              </a:rPr>
              <a:t>scaling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out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An HTTP API has </a:t>
            </a:r>
            <a:r>
              <a:rPr lang="sv-SE" sz="2400" b="1" i="1" dirty="0" err="1">
                <a:solidFill>
                  <a:srgbClr val="FFE699"/>
                </a:solidFill>
              </a:rPr>
              <a:t>very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little</a:t>
            </a:r>
            <a:r>
              <a:rPr lang="sv-SE" sz="2400" b="1" i="1" dirty="0">
                <a:solidFill>
                  <a:srgbClr val="FFE699"/>
                </a:solidFill>
              </a:rPr>
              <a:t> in common </a:t>
            </a:r>
            <a:r>
              <a:rPr lang="sv-SE" sz="2400" b="1" i="1" dirty="0" err="1">
                <a:solidFill>
                  <a:srgbClr val="FFE699"/>
                </a:solidFill>
              </a:rPr>
              <a:t>with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Threads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to make </a:t>
            </a:r>
            <a:r>
              <a:rPr lang="sv-SE" sz="2400" b="1" i="1" dirty="0" err="1">
                <a:solidFill>
                  <a:srgbClr val="FFE699"/>
                </a:solidFill>
              </a:rPr>
              <a:t>decisions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upfront</a:t>
            </a:r>
            <a:r>
              <a:rPr lang="sv-SE" sz="2400" b="1" i="1" dirty="0">
                <a:solidFill>
                  <a:srgbClr val="FFE699"/>
                </a:solidFill>
              </a:rPr>
              <a:t> on </a:t>
            </a:r>
            <a:r>
              <a:rPr lang="sv-SE" sz="2400" b="1" i="1" dirty="0" err="1">
                <a:solidFill>
                  <a:srgbClr val="FFE699"/>
                </a:solidFill>
              </a:rPr>
              <a:t>how</a:t>
            </a:r>
            <a:r>
              <a:rPr lang="sv-SE" sz="2400" b="1" i="1" dirty="0">
                <a:solidFill>
                  <a:srgbClr val="FFE699"/>
                </a:solidFill>
              </a:rPr>
              <a:t> to design </a:t>
            </a:r>
            <a:r>
              <a:rPr lang="sv-SE" sz="2400" b="1" i="1" dirty="0" err="1">
                <a:solidFill>
                  <a:srgbClr val="FFE699"/>
                </a:solidFill>
              </a:rPr>
              <a:t>your</a:t>
            </a:r>
            <a:r>
              <a:rPr lang="sv-SE" sz="2400" b="1" i="1" dirty="0">
                <a:solidFill>
                  <a:srgbClr val="FFE699"/>
                </a:solidFill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19334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person, mörk, har på sig&#10;&#10;Automatiskt genererad beskrivning">
            <a:extLst>
              <a:ext uri="{FF2B5EF4-FFF2-40B4-BE49-F238E27FC236}">
                <a16:creationId xmlns:a16="http://schemas.microsoft.com/office/drawing/2014/main" id="{89016F9A-73FB-324C-8AE7-D57566A6E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56" y="0"/>
            <a:ext cx="8500688" cy="6858000"/>
          </a:xfrm>
          <a:prstGeom prst="rect">
            <a:avLst/>
          </a:prstGeom>
        </p:spPr>
      </p:pic>
      <p:sp>
        <p:nvSpPr>
          <p:cNvPr id="6" name="Rectangle 41">
            <a:extLst>
              <a:ext uri="{FF2B5EF4-FFF2-40B4-BE49-F238E27FC236}">
                <a16:creationId xmlns:a16="http://schemas.microsoft.com/office/drawing/2014/main" id="{A111FAA6-4AAE-4B46-AFC7-EAF7A40DAE50}"/>
              </a:ext>
            </a:extLst>
          </p:cNvPr>
          <p:cNvSpPr/>
          <p:nvPr/>
        </p:nvSpPr>
        <p:spPr>
          <a:xfrm flipV="1">
            <a:off x="0" y="-1"/>
            <a:ext cx="12192000" cy="6857998"/>
          </a:xfrm>
          <a:prstGeom prst="rect">
            <a:avLst/>
          </a:prstGeom>
          <a:solidFill>
            <a:schemeClr val="bg1">
              <a:lumMod val="75000"/>
              <a:lumOff val="25000"/>
              <a:alpha val="6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763756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+mn-lt"/>
                <a:ea typeface="+mn-ea"/>
                <a:cs typeface="+mn-cs"/>
              </a:rPr>
              <a:t>What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if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I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told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you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6765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41">
            <a:extLst>
              <a:ext uri="{FF2B5EF4-FFF2-40B4-BE49-F238E27FC236}">
                <a16:creationId xmlns:a16="http://schemas.microsoft.com/office/drawing/2014/main" id="{47636928-592F-9F47-9447-3171FB564729}"/>
              </a:ext>
            </a:extLst>
          </p:cNvPr>
          <p:cNvSpPr/>
          <p:nvPr/>
        </p:nvSpPr>
        <p:spPr>
          <a:xfrm flipV="1">
            <a:off x="0" y="0"/>
            <a:ext cx="12192000" cy="3831704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1300106" y="4015724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09696" y="4016945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69056" y="4016945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88547" y="4696799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62714" y="754358"/>
            <a:ext cx="114833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5400" b="1" dirty="0" err="1">
                <a:latin typeface="Lobster" pitchFamily="2" charset="77"/>
              </a:rPr>
              <a:t>Scale</a:t>
            </a:r>
            <a:r>
              <a:rPr lang="sv-SE" sz="5400" b="1" dirty="0">
                <a:latin typeface="Lobster" pitchFamily="2" charset="77"/>
              </a:rPr>
              <a:t> </a:t>
            </a:r>
            <a:r>
              <a:rPr lang="sv-SE" sz="5400" b="1" dirty="0" err="1">
                <a:latin typeface="Lobster" pitchFamily="2" charset="77"/>
              </a:rPr>
              <a:t>up</a:t>
            </a:r>
            <a:r>
              <a:rPr lang="sv-SE" sz="5400" b="1" dirty="0">
                <a:latin typeface="Lobster" pitchFamily="2" charset="77"/>
              </a:rPr>
              <a:t> and </a:t>
            </a:r>
            <a:r>
              <a:rPr lang="sv-SE" sz="5400" b="1" dirty="0" err="1">
                <a:latin typeface="Lobster" pitchFamily="2" charset="77"/>
              </a:rPr>
              <a:t>out</a:t>
            </a:r>
            <a:r>
              <a:rPr lang="sv-SE" sz="5400" b="1" dirty="0">
                <a:latin typeface="Lobster" pitchFamily="2" charset="77"/>
              </a:rPr>
              <a:t>, </a:t>
            </a:r>
            <a:r>
              <a:rPr lang="sv-SE" sz="5400" b="1" dirty="0" err="1">
                <a:latin typeface="Lobster" pitchFamily="2" charset="77"/>
              </a:rPr>
              <a:t>are</a:t>
            </a:r>
            <a:r>
              <a:rPr lang="sv-SE" sz="5400" b="1" dirty="0">
                <a:latin typeface="Lobster" pitchFamily="2" charset="77"/>
              </a:rPr>
              <a:t> </a:t>
            </a:r>
            <a:r>
              <a:rPr lang="sv-SE" sz="5400" b="1" dirty="0" err="1">
                <a:latin typeface="Lobster" pitchFamily="2" charset="77"/>
              </a:rPr>
              <a:t>essentially</a:t>
            </a:r>
            <a:r>
              <a:rPr lang="sv-SE" sz="5400" b="1" dirty="0">
                <a:latin typeface="Lobster" pitchFamily="2" charset="77"/>
              </a:rPr>
              <a:t> the same</a:t>
            </a:r>
          </a:p>
          <a:p>
            <a:pPr algn="ctr"/>
            <a:br>
              <a:rPr lang="sv-SE" sz="1600" b="1" dirty="0"/>
            </a:br>
            <a:br>
              <a:rPr lang="sv-SE" sz="1600" b="1" dirty="0"/>
            </a:br>
            <a:r>
              <a:rPr lang="sv-SE" sz="2000" b="1" i="1" dirty="0" err="1">
                <a:solidFill>
                  <a:srgbClr val="FFE699"/>
                </a:solidFill>
              </a:rPr>
              <a:t>That</a:t>
            </a:r>
            <a:r>
              <a:rPr lang="sv-SE" sz="2000" b="1" i="1" dirty="0">
                <a:solidFill>
                  <a:srgbClr val="FFE699"/>
                </a:solidFill>
              </a:rPr>
              <a:t> is;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want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execute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code</a:t>
            </a:r>
            <a:r>
              <a:rPr lang="sv-SE" sz="2000" b="1" i="1" dirty="0">
                <a:solidFill>
                  <a:srgbClr val="FFE699"/>
                </a:solidFill>
              </a:rPr>
              <a:t> ”</a:t>
            </a:r>
            <a:r>
              <a:rPr lang="sv-SE" sz="2000" b="1" i="1" dirty="0" err="1">
                <a:solidFill>
                  <a:srgbClr val="FFE699"/>
                </a:solidFill>
              </a:rPr>
              <a:t>somewhere</a:t>
            </a:r>
            <a:r>
              <a:rPr lang="sv-SE" sz="2000" b="1" i="1" dirty="0">
                <a:solidFill>
                  <a:srgbClr val="FFE699"/>
                </a:solidFill>
              </a:rPr>
              <a:t>”, on a </a:t>
            </a:r>
            <a:r>
              <a:rPr lang="sv-SE" sz="2000" b="1" i="1" dirty="0" err="1">
                <a:solidFill>
                  <a:srgbClr val="FFE699"/>
                </a:solidFill>
              </a:rPr>
              <a:t>core</a:t>
            </a:r>
            <a:r>
              <a:rPr lang="sv-SE" sz="2000" b="1" i="1" dirty="0">
                <a:solidFill>
                  <a:srgbClr val="FFE699"/>
                </a:solidFill>
              </a:rPr>
              <a:t>, on a </a:t>
            </a:r>
            <a:r>
              <a:rPr lang="sv-SE" sz="2000" b="1" i="1" dirty="0" err="1">
                <a:solidFill>
                  <a:srgbClr val="FFE699"/>
                </a:solidFill>
              </a:rPr>
              <a:t>machine</a:t>
            </a:r>
            <a:r>
              <a:rPr lang="sv-SE" sz="2000" b="1" i="1" dirty="0">
                <a:solidFill>
                  <a:srgbClr val="FFE699"/>
                </a:solidFill>
              </a:rPr>
              <a:t>, in a cluster.</a:t>
            </a:r>
          </a:p>
          <a:p>
            <a:endParaRPr lang="sv-SE" sz="2000" b="1" i="1" dirty="0">
              <a:solidFill>
                <a:srgbClr val="FFE699"/>
              </a:solidFill>
            </a:endParaRPr>
          </a:p>
          <a:p>
            <a:pPr algn="ctr"/>
            <a:r>
              <a:rPr lang="sv-SE" sz="2000" b="1" i="1" dirty="0" err="1">
                <a:solidFill>
                  <a:srgbClr val="FFE699"/>
                </a:solidFill>
              </a:rPr>
              <a:t>Why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should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as </a:t>
            </a:r>
            <a:r>
              <a:rPr lang="sv-SE" sz="2000" b="1" i="1" dirty="0" err="1">
                <a:solidFill>
                  <a:srgbClr val="FFE699"/>
                </a:solidFill>
              </a:rPr>
              <a:t>developers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have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resort</a:t>
            </a:r>
            <a:r>
              <a:rPr lang="sv-SE" sz="2000" b="1" i="1" dirty="0">
                <a:solidFill>
                  <a:srgbClr val="FFE699"/>
                </a:solidFill>
              </a:rPr>
              <a:t> to different </a:t>
            </a:r>
            <a:r>
              <a:rPr lang="sv-SE" sz="2000" b="1" i="1" dirty="0" err="1">
                <a:solidFill>
                  <a:srgbClr val="FFE699"/>
                </a:solidFill>
              </a:rPr>
              <a:t>technologies</a:t>
            </a:r>
            <a:r>
              <a:rPr lang="sv-SE" sz="2000" b="1" i="1" dirty="0">
                <a:solidFill>
                  <a:srgbClr val="FFE699"/>
                </a:solidFill>
              </a:rPr>
              <a:t> to do the same </a:t>
            </a:r>
            <a:r>
              <a:rPr lang="sv-SE" sz="2000" b="1" i="1" dirty="0" err="1">
                <a:solidFill>
                  <a:srgbClr val="FFE699"/>
                </a:solidFill>
              </a:rPr>
              <a:t>thing</a:t>
            </a:r>
            <a:r>
              <a:rPr lang="sv-SE" sz="2000" b="1" i="1" dirty="0">
                <a:solidFill>
                  <a:srgbClr val="FFE69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Event-driven </a:t>
              </a:r>
              <a:r>
                <a:rPr lang="sv-SE" sz="1400" b="1" dirty="0" err="1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79731"/>
            <a:ext cx="4738905" cy="493646"/>
            <a:chOff x="4490592" y="2053151"/>
            <a:chExt cx="4738905" cy="493646"/>
          </a:xfrm>
          <a:solidFill>
            <a:srgbClr val="FF493E"/>
          </a:solidFill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grpFill/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64352" y="2053151"/>
              <a:ext cx="1397311" cy="493646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  <a:solidFill>
            <a:srgbClr val="282828"/>
          </a:solidFill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1368726"/>
          </a:xfrm>
          <a:prstGeom prst="roundRect">
            <a:avLst>
              <a:gd name="adj" fmla="val 3271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520924" y="36181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520923" y="41004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Mailbox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93780" y="1732582"/>
            <a:ext cx="1506773" cy="840795"/>
            <a:chOff x="5493780" y="1732582"/>
            <a:chExt cx="1506773" cy="840795"/>
          </a:xfrm>
          <a:effectLst/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228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1" animBg="1"/>
      <p:bldP spid="32" grpId="0" animBg="1"/>
      <p:bldP spid="39" grpId="0" animBg="1"/>
      <p:bldP spid="39" grpId="1" animBg="1"/>
      <p:bldP spid="39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Hello World Demo</a:t>
            </a:r>
          </a:p>
        </p:txBody>
      </p:sp>
    </p:spTree>
    <p:extLst>
      <p:ext uri="{BB962C8B-B14F-4D97-AF65-F5344CB8AC3E}">
        <p14:creationId xmlns:p14="http://schemas.microsoft.com/office/powerpoint/2010/main" val="222808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1543" y="3542589"/>
            <a:ext cx="3998037" cy="1232309"/>
          </a:xfrm>
          <a:prstGeom prst="ellipse">
            <a:avLst/>
          </a:prstGeom>
          <a:gradFill flip="none" rotWithShape="1">
            <a:gsLst>
              <a:gs pos="69000">
                <a:schemeClr val="bg1">
                  <a:alpha val="0"/>
                </a:schemeClr>
              </a:gs>
              <a:gs pos="18000">
                <a:schemeClr val="bg1">
                  <a:alpha val="23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362983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/>
              <a:t>Actors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95" y="1840425"/>
            <a:ext cx="2456901" cy="236545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BB82C8-8996-604D-B2B8-1F9C6A35B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311" y="3932643"/>
            <a:ext cx="8089377" cy="8422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2400" dirty="0">
                <a:solidFill>
                  <a:srgbClr val="FFE699"/>
                </a:solidFill>
              </a:rPr>
              <a:t>A </a:t>
            </a:r>
            <a:r>
              <a:rPr lang="sv-SE" sz="2400" dirty="0" err="1">
                <a:solidFill>
                  <a:srgbClr val="FFE699"/>
                </a:solidFill>
              </a:rPr>
              <a:t>programming</a:t>
            </a:r>
            <a:r>
              <a:rPr lang="sv-SE" sz="2400" dirty="0">
                <a:solidFill>
                  <a:srgbClr val="FFE699"/>
                </a:solidFill>
              </a:rPr>
              <a:t> paradigm</a:t>
            </a:r>
          </a:p>
        </p:txBody>
      </p:sp>
    </p:spTree>
    <p:extLst>
      <p:ext uri="{BB962C8B-B14F-4D97-AF65-F5344CB8AC3E}">
        <p14:creationId xmlns:p14="http://schemas.microsoft.com/office/powerpoint/2010/main" val="247867439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Chat Demo</a:t>
            </a:r>
          </a:p>
        </p:txBody>
      </p:sp>
    </p:spTree>
    <p:extLst>
      <p:ext uri="{BB962C8B-B14F-4D97-AF65-F5344CB8AC3E}">
        <p14:creationId xmlns:p14="http://schemas.microsoft.com/office/powerpoint/2010/main" val="1665510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72296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/>
              <a:t>Design for failure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The </a:t>
            </a:r>
            <a:r>
              <a:rPr lang="sv-SE" sz="4000" i="1" dirty="0" err="1">
                <a:latin typeface="+mn-lt"/>
              </a:rPr>
              <a:t>famous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Erlang</a:t>
            </a:r>
            <a:r>
              <a:rPr lang="sv-SE" sz="4000" i="1" dirty="0">
                <a:latin typeface="+mn-lt"/>
              </a:rPr>
              <a:t> 99.9999999% </a:t>
            </a:r>
            <a:r>
              <a:rPr lang="sv-SE" sz="4000" i="1" dirty="0" err="1">
                <a:latin typeface="+mn-lt"/>
              </a:rPr>
              <a:t>uptime</a:t>
            </a:r>
            <a:endParaRPr lang="sv-SE" sz="4000" i="1" dirty="0">
              <a:latin typeface="+mn-lt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B138F006-C655-9544-B673-3A5ACC982BB2}"/>
              </a:ext>
            </a:extLst>
          </p:cNvPr>
          <p:cNvGrpSpPr/>
          <p:nvPr/>
        </p:nvGrpSpPr>
        <p:grpSpPr>
          <a:xfrm rot="900000">
            <a:off x="-195504" y="4589543"/>
            <a:ext cx="2247606" cy="2420270"/>
            <a:chOff x="1861689" y="4041974"/>
            <a:chExt cx="1780612" cy="185334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B05F4CA0-C9C1-6647-B93A-7A3520B55E77}"/>
                </a:ext>
              </a:extLst>
            </p:cNvPr>
            <p:cNvSpPr/>
            <p:nvPr/>
          </p:nvSpPr>
          <p:spPr>
            <a:xfrm>
              <a:off x="2835678" y="4140295"/>
              <a:ext cx="806623" cy="683742"/>
            </a:xfrm>
            <a:custGeom>
              <a:avLst/>
              <a:gdLst>
                <a:gd name="connsiteX0" fmla="*/ 341871 w 806623"/>
                <a:gd name="connsiteY0" fmla="*/ 0 h 683742"/>
                <a:gd name="connsiteX1" fmla="*/ 676796 w 806623"/>
                <a:gd name="connsiteY1" fmla="*/ 272972 h 683742"/>
                <a:gd name="connsiteX2" fmla="*/ 679304 w 806623"/>
                <a:gd name="connsiteY2" fmla="*/ 297850 h 683742"/>
                <a:gd name="connsiteX3" fmla="*/ 683741 w 806623"/>
                <a:gd name="connsiteY3" fmla="*/ 296954 h 683742"/>
                <a:gd name="connsiteX4" fmla="*/ 806623 w 806623"/>
                <a:gd name="connsiteY4" fmla="*/ 419836 h 683742"/>
                <a:gd name="connsiteX5" fmla="*/ 683741 w 806623"/>
                <a:gd name="connsiteY5" fmla="*/ 542718 h 683742"/>
                <a:gd name="connsiteX6" fmla="*/ 635910 w 806623"/>
                <a:gd name="connsiteY6" fmla="*/ 533062 h 683742"/>
                <a:gd name="connsiteX7" fmla="*/ 628165 w 806623"/>
                <a:gd name="connsiteY7" fmla="*/ 527840 h 683742"/>
                <a:gd name="connsiteX8" fmla="*/ 625356 w 806623"/>
                <a:gd name="connsiteY8" fmla="*/ 533015 h 683742"/>
                <a:gd name="connsiteX9" fmla="*/ 341871 w 806623"/>
                <a:gd name="connsiteY9" fmla="*/ 683742 h 683742"/>
                <a:gd name="connsiteX10" fmla="*/ 0 w 806623"/>
                <a:gd name="connsiteY10" fmla="*/ 341871 h 683742"/>
                <a:gd name="connsiteX11" fmla="*/ 341871 w 806623"/>
                <a:gd name="connsiteY11" fmla="*/ 0 h 68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6623" h="683742">
                  <a:moveTo>
                    <a:pt x="341871" y="0"/>
                  </a:moveTo>
                  <a:cubicBezTo>
                    <a:pt x="507080" y="0"/>
                    <a:pt x="644918" y="117187"/>
                    <a:pt x="676796" y="272972"/>
                  </a:cubicBezTo>
                  <a:lnTo>
                    <a:pt x="679304" y="297850"/>
                  </a:lnTo>
                  <a:lnTo>
                    <a:pt x="683741" y="296954"/>
                  </a:lnTo>
                  <a:cubicBezTo>
                    <a:pt x="751607" y="296954"/>
                    <a:pt x="806623" y="351970"/>
                    <a:pt x="806623" y="419836"/>
                  </a:cubicBezTo>
                  <a:cubicBezTo>
                    <a:pt x="806623" y="487702"/>
                    <a:pt x="751607" y="542718"/>
                    <a:pt x="683741" y="542718"/>
                  </a:cubicBezTo>
                  <a:cubicBezTo>
                    <a:pt x="666775" y="542718"/>
                    <a:pt x="650611" y="539280"/>
                    <a:pt x="635910" y="533062"/>
                  </a:cubicBezTo>
                  <a:lnTo>
                    <a:pt x="628165" y="527840"/>
                  </a:lnTo>
                  <a:lnTo>
                    <a:pt x="625356" y="533015"/>
                  </a:lnTo>
                  <a:cubicBezTo>
                    <a:pt x="563919" y="623953"/>
                    <a:pt x="459877" y="683742"/>
                    <a:pt x="341871" y="683742"/>
                  </a:cubicBezTo>
                  <a:cubicBezTo>
                    <a:pt x="153061" y="683742"/>
                    <a:pt x="0" y="530681"/>
                    <a:pt x="0" y="341871"/>
                  </a:cubicBezTo>
                  <a:cubicBezTo>
                    <a:pt x="0" y="153061"/>
                    <a:pt x="153061" y="0"/>
                    <a:pt x="341871" y="0"/>
                  </a:cubicBezTo>
                  <a:close/>
                </a:path>
              </a:pathLst>
            </a:custGeom>
            <a:solidFill>
              <a:srgbClr val="C00000"/>
            </a:solidFill>
            <a:ln w="25400">
              <a:solidFill>
                <a:schemeClr val="bg1"/>
              </a:solidFill>
            </a:ln>
            <a:effectLst>
              <a:innerShdw dist="38100" dir="184800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A5D4BC32-CA52-BE4B-AAEE-114A9AED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689" y="4041974"/>
              <a:ext cx="1767993" cy="18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955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Data Access</a:t>
            </a:r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Vendor</a:t>
            </a:r>
            <a:r>
              <a:rPr lang="sv-SE" sz="1400" b="1" dirty="0"/>
              <a:t> </a:t>
            </a:r>
            <a:r>
              <a:rPr lang="sv-SE" sz="1400" b="1" dirty="0" err="1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Insert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Service </a:t>
            </a:r>
            <a:r>
              <a:rPr lang="sv-SE" sz="1400" b="1" dirty="0" err="1"/>
              <a:t>Technician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Refill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Gets </a:t>
              </a:r>
              <a:r>
                <a:rPr lang="sv-SE" sz="1400" b="1" dirty="0" err="1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Need</a:t>
              </a:r>
              <a:r>
                <a:rPr lang="sv-SE" sz="1400" b="1" dirty="0"/>
                <a:t> </a:t>
              </a:r>
              <a:r>
                <a:rPr lang="sv-SE" sz="1400" b="1" dirty="0" err="1"/>
                <a:t>more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r>
                <a:rPr lang="sv-SE" sz="1400" b="1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Application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Manage</a:t>
              </a:r>
              <a:r>
                <a:rPr lang="sv-SE" sz="1400" b="1" dirty="0"/>
                <a:t> </a:t>
              </a:r>
              <a:r>
                <a:rPr lang="sv-SE" sz="1400" b="1" dirty="0" err="1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Validation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82828">
              <a:alpha val="50000"/>
            </a:srgb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10652114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dirty="0" err="1"/>
              <a:t>Error</a:t>
            </a:r>
            <a:r>
              <a:rPr lang="sv-SE" dirty="0"/>
              <a:t> </a:t>
            </a:r>
            <a:r>
              <a:rPr lang="sv-SE" dirty="0" err="1"/>
              <a:t>Kernel</a:t>
            </a:r>
            <a:endParaRPr lang="sv-SE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sp>
        <p:nvSpPr>
          <p:cNvPr id="29" name="Oval Callout 28"/>
          <p:cNvSpPr/>
          <p:nvPr/>
        </p:nvSpPr>
        <p:spPr>
          <a:xfrm>
            <a:off x="574221" y="2878937"/>
            <a:ext cx="3017840" cy="646998"/>
          </a:xfrm>
          <a:prstGeom prst="wedgeEllipseCallout">
            <a:avLst>
              <a:gd name="adj1" fmla="val 29550"/>
              <a:gd name="adj2" fmla="val 82059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 err="1">
                <a:solidFill>
                  <a:schemeClr val="bg1"/>
                </a:solidFill>
              </a:rPr>
              <a:t>OneForOne</a:t>
            </a:r>
            <a:r>
              <a:rPr lang="sv-SE" b="1" dirty="0">
                <a:solidFill>
                  <a:schemeClr val="bg1"/>
                </a:solidFill>
              </a:rPr>
              <a:t> supervisor</a:t>
            </a:r>
          </a:p>
        </p:txBody>
      </p:sp>
      <p:sp>
        <p:nvSpPr>
          <p:cNvPr id="50" name="Oval Callout 49"/>
          <p:cNvSpPr/>
          <p:nvPr/>
        </p:nvSpPr>
        <p:spPr>
          <a:xfrm>
            <a:off x="8956121" y="2879236"/>
            <a:ext cx="2795271" cy="646998"/>
          </a:xfrm>
          <a:prstGeom prst="wedgeEllipseCallout">
            <a:avLst>
              <a:gd name="adj1" fmla="val -39637"/>
              <a:gd name="adj2" fmla="val 93091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AllForOne </a:t>
            </a:r>
            <a:r>
              <a:rPr lang="sv-SE" b="1" dirty="0">
                <a:solidFill>
                  <a:schemeClr val="bg1"/>
                </a:solidFill>
              </a:rPr>
              <a:t>supervisor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1056842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62983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dirty="0"/>
              <a:t>Virtual Actors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86" y="2457101"/>
            <a:ext cx="1172409" cy="14755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Always Exists, Never Fails</a:t>
            </a:r>
            <a:endParaRPr lang="sv-SE" b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66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0">
            <a:extLst>
              <a:ext uri="{FF2B5EF4-FFF2-40B4-BE49-F238E27FC236}">
                <a16:creationId xmlns:a16="http://schemas.microsoft.com/office/drawing/2014/main" id="{BD089FD9-9023-EE40-87AA-E5EB54942222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3D6070C2-3BF4-254F-B23B-08227526729D}"/>
              </a:ext>
            </a:extLst>
          </p:cNvPr>
          <p:cNvSpPr txBox="1"/>
          <p:nvPr/>
        </p:nvSpPr>
        <p:spPr>
          <a:xfrm>
            <a:off x="2473666" y="1905506"/>
            <a:ext cx="7244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sv-SE" sz="3200" dirty="0" err="1"/>
              <a:t>Virtual</a:t>
            </a:r>
            <a:r>
              <a:rPr lang="sv-SE" sz="3200" dirty="0"/>
              <a:t> </a:t>
            </a:r>
            <a:r>
              <a:rPr lang="sv-SE" sz="3200" dirty="0" err="1"/>
              <a:t>actors</a:t>
            </a:r>
            <a:r>
              <a:rPr lang="sv-SE" sz="3200" dirty="0"/>
              <a:t> </a:t>
            </a:r>
            <a:r>
              <a:rPr lang="sv-SE" sz="3200" dirty="0" err="1"/>
              <a:t>are</a:t>
            </a:r>
            <a:r>
              <a:rPr lang="sv-SE" sz="3200" dirty="0"/>
              <a:t>:</a:t>
            </a:r>
          </a:p>
          <a:p>
            <a:pPr fontAlgn="base"/>
            <a:endParaRPr lang="sv-SE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Virtually</a:t>
            </a:r>
            <a:r>
              <a:rPr lang="sv-SE" sz="3200" dirty="0"/>
              <a:t> </a:t>
            </a:r>
            <a:r>
              <a:rPr lang="sv-SE" sz="3200" dirty="0" err="1"/>
              <a:t>always</a:t>
            </a:r>
            <a:r>
              <a:rPr lang="sv-SE" sz="3200" dirty="0"/>
              <a:t> </a:t>
            </a:r>
            <a:r>
              <a:rPr lang="sv-SE" sz="3200" dirty="0" err="1"/>
              <a:t>existing</a:t>
            </a:r>
            <a:endParaRPr lang="sv-SE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Addressed</a:t>
            </a:r>
            <a:r>
              <a:rPr lang="sv-SE" sz="3200" dirty="0"/>
              <a:t> via ”</a:t>
            </a:r>
            <a:r>
              <a:rPr lang="sv-SE" sz="3200" i="1" dirty="0" err="1"/>
              <a:t>Identity</a:t>
            </a:r>
            <a:r>
              <a:rPr lang="sv-SE" sz="3200" dirty="0"/>
              <a:t>” and ”</a:t>
            </a:r>
            <a:r>
              <a:rPr lang="sv-SE" sz="3200" i="1" dirty="0"/>
              <a:t>Kind</a:t>
            </a:r>
            <a:r>
              <a:rPr lang="sv-SE" sz="3200" dirty="0"/>
              <a:t>”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Request</a:t>
            </a:r>
            <a:r>
              <a:rPr lang="sv-SE" sz="3200" dirty="0"/>
              <a:t> </a:t>
            </a:r>
            <a:r>
              <a:rPr lang="sv-SE" sz="3200" dirty="0" err="1"/>
              <a:t>Response</a:t>
            </a:r>
            <a:r>
              <a:rPr lang="sv-SE" sz="3200" dirty="0"/>
              <a:t> driven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Built</a:t>
            </a:r>
            <a:r>
              <a:rPr lang="sv-SE" sz="3200" dirty="0"/>
              <a:t> </a:t>
            </a:r>
            <a:r>
              <a:rPr lang="sv-SE" sz="3200" dirty="0" err="1"/>
              <a:t>ontop</a:t>
            </a:r>
            <a:r>
              <a:rPr lang="sv-SE" sz="3200" dirty="0"/>
              <a:t> </a:t>
            </a:r>
            <a:r>
              <a:rPr lang="sv-SE" sz="3200" dirty="0" err="1"/>
              <a:t>of</a:t>
            </a:r>
            <a:r>
              <a:rPr lang="sv-SE" sz="3200" dirty="0"/>
              <a:t> </a:t>
            </a:r>
            <a:r>
              <a:rPr lang="sv-SE" sz="3200" dirty="0" err="1"/>
              <a:t>plain</a:t>
            </a:r>
            <a:r>
              <a:rPr lang="sv-SE" sz="3200" dirty="0"/>
              <a:t> </a:t>
            </a:r>
            <a:r>
              <a:rPr lang="sv-SE" sz="3200" dirty="0" err="1"/>
              <a:t>actors</a:t>
            </a:r>
            <a:endParaRPr lang="sv-SE" sz="3200" dirty="0"/>
          </a:p>
        </p:txBody>
      </p:sp>
    </p:spTree>
    <p:extLst>
      <p:ext uri="{BB962C8B-B14F-4D97-AF65-F5344CB8AC3E}">
        <p14:creationId xmlns:p14="http://schemas.microsoft.com/office/powerpoint/2010/main" val="2714899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0">
            <a:extLst>
              <a:ext uri="{FF2B5EF4-FFF2-40B4-BE49-F238E27FC236}">
                <a16:creationId xmlns:a16="http://schemas.microsoft.com/office/drawing/2014/main" id="{BD089FD9-9023-EE40-87AA-E5EB54942222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grpSp>
        <p:nvGrpSpPr>
          <p:cNvPr id="5" name="Grupp 4">
            <a:extLst>
              <a:ext uri="{FF2B5EF4-FFF2-40B4-BE49-F238E27FC236}">
                <a16:creationId xmlns:a16="http://schemas.microsoft.com/office/drawing/2014/main" id="{7274A589-071E-CF49-8552-E61A8BBCF737}"/>
              </a:ext>
            </a:extLst>
          </p:cNvPr>
          <p:cNvGrpSpPr/>
          <p:nvPr/>
        </p:nvGrpSpPr>
        <p:grpSpPr>
          <a:xfrm>
            <a:off x="1772469" y="1777978"/>
            <a:ext cx="8647061" cy="3359294"/>
            <a:chOff x="1235722" y="1097714"/>
            <a:chExt cx="8647061" cy="3359294"/>
          </a:xfrm>
        </p:grpSpPr>
        <p:sp>
          <p:nvSpPr>
            <p:cNvPr id="2" name="textruta 1">
              <a:extLst>
                <a:ext uri="{FF2B5EF4-FFF2-40B4-BE49-F238E27FC236}">
                  <a16:creationId xmlns:a16="http://schemas.microsoft.com/office/drawing/2014/main" id="{3D6070C2-3BF4-254F-B23B-08227526729D}"/>
                </a:ext>
              </a:extLst>
            </p:cNvPr>
            <p:cNvSpPr txBox="1"/>
            <p:nvPr/>
          </p:nvSpPr>
          <p:spPr>
            <a:xfrm>
              <a:off x="2638116" y="2520175"/>
              <a:ext cx="72446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sv-SE" sz="3200" dirty="0" err="1"/>
                <a:t>Identity</a:t>
              </a:r>
              <a:r>
                <a:rPr lang="sv-SE" sz="3200" dirty="0"/>
                <a:t> + Kind ➔ PID = </a:t>
              </a:r>
              <a:r>
                <a:rPr lang="sv-SE" sz="3200" dirty="0" err="1"/>
                <a:t>Virtual</a:t>
              </a:r>
              <a:r>
                <a:rPr lang="sv-SE" sz="3200" dirty="0"/>
                <a:t> </a:t>
              </a:r>
              <a:r>
                <a:rPr lang="sv-SE" sz="3200" dirty="0" err="1"/>
                <a:t>Actor</a:t>
              </a:r>
              <a:endParaRPr lang="sv-SE" sz="3200" dirty="0"/>
            </a:p>
          </p:txBody>
        </p:sp>
        <p:sp>
          <p:nvSpPr>
            <p:cNvPr id="3" name="textruta 2">
              <a:extLst>
                <a:ext uri="{FF2B5EF4-FFF2-40B4-BE49-F238E27FC236}">
                  <a16:creationId xmlns:a16="http://schemas.microsoft.com/office/drawing/2014/main" id="{3940DFD6-F284-004F-8969-3A0E2203716A}"/>
                </a:ext>
              </a:extLst>
            </p:cNvPr>
            <p:cNvSpPr txBox="1"/>
            <p:nvPr/>
          </p:nvSpPr>
          <p:spPr>
            <a:xfrm>
              <a:off x="1235722" y="3783648"/>
              <a:ext cx="2958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/>
                <a:t>Identity</a:t>
              </a:r>
              <a:r>
                <a:rPr lang="sv-SE" dirty="0"/>
                <a:t>: ”SomeAsset123”</a:t>
              </a:r>
              <a:br>
                <a:rPr lang="sv-SE" dirty="0"/>
              </a:br>
              <a:r>
                <a:rPr lang="sv-SE" dirty="0" err="1"/>
                <a:t>think</a:t>
              </a:r>
              <a:r>
                <a:rPr lang="sv-SE" dirty="0"/>
                <a:t> </a:t>
              </a:r>
              <a:r>
                <a:rPr lang="sv-SE" dirty="0" err="1"/>
                <a:t>object</a:t>
              </a:r>
              <a:r>
                <a:rPr lang="sv-SE" dirty="0"/>
                <a:t> </a:t>
              </a:r>
              <a:r>
                <a:rPr lang="sv-SE" dirty="0" err="1"/>
                <a:t>reference</a:t>
              </a:r>
              <a:r>
                <a:rPr lang="sv-SE" dirty="0"/>
                <a:t> in OOP</a:t>
              </a:r>
            </a:p>
          </p:txBody>
        </p:sp>
        <p:cxnSp>
          <p:nvCxnSpPr>
            <p:cNvPr id="6" name="Rak pil 5">
              <a:extLst>
                <a:ext uri="{FF2B5EF4-FFF2-40B4-BE49-F238E27FC236}">
                  <a16:creationId xmlns:a16="http://schemas.microsoft.com/office/drawing/2014/main" id="{B3E19FB5-E99D-924E-AA45-7613FC91E734}"/>
                </a:ext>
              </a:extLst>
            </p:cNvPr>
            <p:cNvCxnSpPr/>
            <p:nvPr/>
          </p:nvCxnSpPr>
          <p:spPr>
            <a:xfrm flipV="1">
              <a:off x="2832410" y="3104950"/>
              <a:ext cx="178419" cy="519196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ruta 6">
              <a:extLst>
                <a:ext uri="{FF2B5EF4-FFF2-40B4-BE49-F238E27FC236}">
                  <a16:creationId xmlns:a16="http://schemas.microsoft.com/office/drawing/2014/main" id="{4E9EAA6B-57E5-C24F-81FB-45E86BC3936A}"/>
                </a:ext>
              </a:extLst>
            </p:cNvPr>
            <p:cNvSpPr txBox="1"/>
            <p:nvPr/>
          </p:nvSpPr>
          <p:spPr>
            <a:xfrm>
              <a:off x="4060761" y="1097714"/>
              <a:ext cx="34313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 err="1"/>
                <a:t>Kind:”asset</a:t>
              </a:r>
              <a:r>
                <a:rPr lang="sv-SE" dirty="0"/>
                <a:t>” </a:t>
              </a:r>
              <a:br>
                <a:rPr lang="sv-SE" dirty="0"/>
              </a:br>
              <a:r>
                <a:rPr lang="sv-SE" dirty="0" err="1"/>
                <a:t>think</a:t>
              </a:r>
              <a:r>
                <a:rPr lang="sv-SE" dirty="0"/>
                <a:t> </a:t>
              </a:r>
              <a:r>
                <a:rPr lang="sv-SE" dirty="0" err="1"/>
                <a:t>class</a:t>
              </a:r>
              <a:r>
                <a:rPr lang="sv-SE" dirty="0"/>
                <a:t> in OOP</a:t>
              </a:r>
            </a:p>
          </p:txBody>
        </p:sp>
        <p:cxnSp>
          <p:nvCxnSpPr>
            <p:cNvPr id="8" name="Rak pil 7">
              <a:extLst>
                <a:ext uri="{FF2B5EF4-FFF2-40B4-BE49-F238E27FC236}">
                  <a16:creationId xmlns:a16="http://schemas.microsoft.com/office/drawing/2014/main" id="{46B21D03-F3EB-294F-ACC3-29712F2AC2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3151" y="1841477"/>
              <a:ext cx="86268" cy="711489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ruta 10">
              <a:extLst>
                <a:ext uri="{FF2B5EF4-FFF2-40B4-BE49-F238E27FC236}">
                  <a16:creationId xmlns:a16="http://schemas.microsoft.com/office/drawing/2014/main" id="{AFE0E301-C6AF-B547-9345-F06ED999A227}"/>
                </a:ext>
              </a:extLst>
            </p:cNvPr>
            <p:cNvSpPr txBox="1"/>
            <p:nvPr/>
          </p:nvSpPr>
          <p:spPr>
            <a:xfrm>
              <a:off x="4952085" y="3810677"/>
              <a:ext cx="45484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PID: SomeAsset123/asset/$1@somehost:8080</a:t>
              </a:r>
              <a:br>
                <a:rPr lang="sv-SE" dirty="0"/>
              </a:br>
              <a:r>
                <a:rPr lang="sv-SE" dirty="0" err="1"/>
                <a:t>think</a:t>
              </a:r>
              <a:r>
                <a:rPr lang="sv-SE" dirty="0"/>
                <a:t> </a:t>
              </a:r>
              <a:r>
                <a:rPr lang="sv-SE" dirty="0" err="1"/>
                <a:t>object</a:t>
              </a:r>
              <a:r>
                <a:rPr lang="sv-SE" dirty="0"/>
                <a:t> </a:t>
              </a:r>
              <a:r>
                <a:rPr lang="sv-SE" dirty="0" err="1"/>
                <a:t>instance</a:t>
              </a:r>
              <a:r>
                <a:rPr lang="sv-SE" dirty="0"/>
                <a:t> in OOP</a:t>
              </a:r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03977134-49FE-7847-959B-5CFF6789E1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00" y="3157321"/>
              <a:ext cx="164450" cy="543358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552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exagon 16"/>
          <p:cNvSpPr/>
          <p:nvPr/>
        </p:nvSpPr>
        <p:spPr>
          <a:xfrm rot="5400000">
            <a:off x="3022143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Hexagon 17"/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Hexagon 18"/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3"/>
          <p:cNvSpPr/>
          <p:nvPr/>
        </p:nvSpPr>
        <p:spPr>
          <a:xfrm rot="5400000">
            <a:off x="3022143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Hexagon 14"/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Hexagon 15"/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Hexagon 20"/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D72B4C2A-B9DB-8F42-AD96-3134A42EECD1}"/>
              </a:ext>
            </a:extLst>
          </p:cNvPr>
          <p:cNvSpPr/>
          <p:nvPr/>
        </p:nvSpPr>
        <p:spPr>
          <a:xfrm rot="14287302">
            <a:off x="4462221" y="322696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92C50166-8CF4-3149-84B9-73F8CA70A292}"/>
              </a:ext>
            </a:extLst>
          </p:cNvPr>
          <p:cNvSpPr/>
          <p:nvPr/>
        </p:nvSpPr>
        <p:spPr>
          <a:xfrm rot="2188284">
            <a:off x="5091998" y="306880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Isosceles Triangle 2">
            <a:extLst>
              <a:ext uri="{FF2B5EF4-FFF2-40B4-BE49-F238E27FC236}">
                <a16:creationId xmlns:a16="http://schemas.microsoft.com/office/drawing/2014/main" id="{90B2A407-BFF0-F343-B942-FCFF9394210E}"/>
              </a:ext>
            </a:extLst>
          </p:cNvPr>
          <p:cNvSpPr/>
          <p:nvPr/>
        </p:nvSpPr>
        <p:spPr>
          <a:xfrm rot="10299074">
            <a:off x="4902288" y="369776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22E75495-F2F6-4B44-9EA5-D8E3BB602889}"/>
              </a:ext>
            </a:extLst>
          </p:cNvPr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Heart 11">
            <a:extLst>
              <a:ext uri="{FF2B5EF4-FFF2-40B4-BE49-F238E27FC236}">
                <a16:creationId xmlns:a16="http://schemas.microsoft.com/office/drawing/2014/main" id="{F507BB64-A045-7245-9F4B-C539F9F7232B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44CFB534-8519-6C44-BB10-842A7CDCB174}"/>
              </a:ext>
            </a:extLst>
          </p:cNvPr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Hexagon 8">
            <a:extLst>
              <a:ext uri="{FF2B5EF4-FFF2-40B4-BE49-F238E27FC236}">
                <a16:creationId xmlns:a16="http://schemas.microsoft.com/office/drawing/2014/main" id="{D4F262D7-B277-D94B-BED9-866192ED4808}"/>
              </a:ext>
            </a:extLst>
          </p:cNvPr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Isosceles Triangle 2">
            <a:extLst>
              <a:ext uri="{FF2B5EF4-FFF2-40B4-BE49-F238E27FC236}">
                <a16:creationId xmlns:a16="http://schemas.microsoft.com/office/drawing/2014/main" id="{013991C3-4A32-A04F-A08C-1B9D038C0D94}"/>
              </a:ext>
            </a:extLst>
          </p:cNvPr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5A4B8616-B77E-BA44-AA31-3807C591CBE4}"/>
              </a:ext>
            </a:extLst>
          </p:cNvPr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>
            <a:extLst>
              <a:ext uri="{FF2B5EF4-FFF2-40B4-BE49-F238E27FC236}">
                <a16:creationId xmlns:a16="http://schemas.microsoft.com/office/drawing/2014/main" id="{AC7FC41C-5A02-DC4A-9A25-89F43794FCFB}"/>
              </a:ext>
            </a:extLst>
          </p:cNvPr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2E585888-FAFC-9E49-BB35-BF252EECC2F7}"/>
              </a:ext>
            </a:extLst>
          </p:cNvPr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15B97D80-27A3-A348-89CA-4BB5A4426251}"/>
              </a:ext>
            </a:extLst>
          </p:cNvPr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" name="Grupp 7">
            <a:extLst>
              <a:ext uri="{FF2B5EF4-FFF2-40B4-BE49-F238E27FC236}">
                <a16:creationId xmlns:a16="http://schemas.microsoft.com/office/drawing/2014/main" id="{AA053CC5-5528-4D4C-BAD3-6E8B00B83B6B}"/>
              </a:ext>
            </a:extLst>
          </p:cNvPr>
          <p:cNvGrpSpPr/>
          <p:nvPr/>
        </p:nvGrpSpPr>
        <p:grpSpPr>
          <a:xfrm>
            <a:off x="148434" y="1545238"/>
            <a:ext cx="5066203" cy="369332"/>
            <a:chOff x="148434" y="1545238"/>
            <a:chExt cx="5066203" cy="369332"/>
          </a:xfrm>
        </p:grpSpPr>
        <p:sp>
          <p:nvSpPr>
            <p:cNvPr id="2" name="Rektangel 1">
              <a:extLst>
                <a:ext uri="{FF2B5EF4-FFF2-40B4-BE49-F238E27FC236}">
                  <a16:creationId xmlns:a16="http://schemas.microsoft.com/office/drawing/2014/main" id="{BE00A34D-817D-6F41-83E9-7244841894D2}"/>
                </a:ext>
              </a:extLst>
            </p:cNvPr>
            <p:cNvSpPr/>
            <p:nvPr/>
          </p:nvSpPr>
          <p:spPr>
            <a:xfrm>
              <a:off x="148434" y="1545238"/>
              <a:ext cx="2269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/>
                <a:t>SomeAsset124 + asset</a:t>
              </a:r>
            </a:p>
          </p:txBody>
        </p:sp>
        <p:cxnSp>
          <p:nvCxnSpPr>
            <p:cNvPr id="30" name="Rak pil 29">
              <a:extLst>
                <a:ext uri="{FF2B5EF4-FFF2-40B4-BE49-F238E27FC236}">
                  <a16:creationId xmlns:a16="http://schemas.microsoft.com/office/drawing/2014/main" id="{0E06B29F-20B0-DF48-9B85-60E23042EB20}"/>
                </a:ext>
              </a:extLst>
            </p:cNvPr>
            <p:cNvCxnSpPr>
              <a:cxnSpLocks/>
            </p:cNvCxnSpPr>
            <p:nvPr/>
          </p:nvCxnSpPr>
          <p:spPr>
            <a:xfrm>
              <a:off x="2475689" y="1766972"/>
              <a:ext cx="2738948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ktangel 33">
            <a:extLst>
              <a:ext uri="{FF2B5EF4-FFF2-40B4-BE49-F238E27FC236}">
                <a16:creationId xmlns:a16="http://schemas.microsoft.com/office/drawing/2014/main" id="{567736C6-10AC-D148-B6FB-B111D40F9FAD}"/>
              </a:ext>
            </a:extLst>
          </p:cNvPr>
          <p:cNvSpPr/>
          <p:nvPr/>
        </p:nvSpPr>
        <p:spPr>
          <a:xfrm>
            <a:off x="148434" y="2929720"/>
            <a:ext cx="2269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SomeAsset123 + asset</a:t>
            </a:r>
          </a:p>
        </p:txBody>
      </p:sp>
      <p:cxnSp>
        <p:nvCxnSpPr>
          <p:cNvPr id="35" name="Rak pil 34">
            <a:extLst>
              <a:ext uri="{FF2B5EF4-FFF2-40B4-BE49-F238E27FC236}">
                <a16:creationId xmlns:a16="http://schemas.microsoft.com/office/drawing/2014/main" id="{B33183B4-5E18-AB42-B323-C4832FEA2217}"/>
              </a:ext>
            </a:extLst>
          </p:cNvPr>
          <p:cNvCxnSpPr>
            <a:cxnSpLocks/>
          </p:cNvCxnSpPr>
          <p:nvPr/>
        </p:nvCxnSpPr>
        <p:spPr>
          <a:xfrm>
            <a:off x="2475689" y="3151454"/>
            <a:ext cx="2555994" cy="0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headEnd w="sm" len="med"/>
            <a:tailEnd type="arrow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3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17" grpId="0" animBg="1"/>
      <p:bldP spid="19" grpId="0" animBg="1"/>
      <p:bldP spid="14" grpId="0" animBg="1"/>
      <p:bldP spid="1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6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2051311" y="2991587"/>
            <a:ext cx="8089377" cy="2224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b="1" dirty="0"/>
              <a:t>Three axioms:</a:t>
            </a:r>
          </a:p>
          <a:p>
            <a:pPr marL="0" indent="0">
              <a:buNone/>
            </a:pPr>
            <a:r>
              <a:rPr lang="sv-SE" sz="2400" b="1" dirty="0" err="1"/>
              <a:t>Send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send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messages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other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Spawn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spawn</a:t>
            </a:r>
            <a:r>
              <a:rPr lang="sv-SE" sz="2400" dirty="0">
                <a:solidFill>
                  <a:srgbClr val="FFE699"/>
                </a:solidFill>
              </a:rPr>
              <a:t> new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Become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decide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how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handle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it’s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next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</a:t>
            </a: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2" name="Group 11"/>
          <p:cNvGrpSpPr/>
          <p:nvPr/>
        </p:nvGrpSpPr>
        <p:grpSpPr>
          <a:xfrm>
            <a:off x="3105149" y="4093266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7" name="Hexagon 16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17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18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05149" y="965755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4" name="Hexagon 13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Hexagon 14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xagon 15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4" name="Heart 11"/>
          <p:cNvSpPr/>
          <p:nvPr/>
        </p:nvSpPr>
        <p:spPr>
          <a:xfrm rot="14287302">
            <a:off x="3259552" y="314325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5" name="Heart 11"/>
          <p:cNvSpPr/>
          <p:nvPr/>
        </p:nvSpPr>
        <p:spPr>
          <a:xfrm rot="14287302">
            <a:off x="2834283" y="367893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/>
          <p:cNvSpPr/>
          <p:nvPr/>
        </p:nvSpPr>
        <p:spPr>
          <a:xfrm rot="2188284">
            <a:off x="8346369" y="337324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7"/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Heart 11"/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Oval 10"/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/>
          <p:cNvSpPr/>
          <p:nvPr/>
        </p:nvSpPr>
        <p:spPr>
          <a:xfrm rot="10299074">
            <a:off x="7706248" y="208943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Isosceles Triangle 2"/>
          <p:cNvSpPr/>
          <p:nvPr/>
        </p:nvSpPr>
        <p:spPr>
          <a:xfrm rot="10299074">
            <a:off x="7846678" y="516948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Isosceles Triangle 2"/>
          <p:cNvSpPr/>
          <p:nvPr/>
        </p:nvSpPr>
        <p:spPr>
          <a:xfrm rot="10299074">
            <a:off x="7871393" y="14784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Heart 11"/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6" name="Oval 10"/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Rectangle 7"/>
          <p:cNvSpPr/>
          <p:nvPr/>
        </p:nvSpPr>
        <p:spPr>
          <a:xfrm rot="18900000">
            <a:off x="3678261" y="154829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Rectangle 7"/>
          <p:cNvSpPr/>
          <p:nvPr/>
        </p:nvSpPr>
        <p:spPr>
          <a:xfrm rot="18900000">
            <a:off x="4244022" y="1678814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Hexagon 8"/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0" name="Hexagon 8"/>
          <p:cNvSpPr/>
          <p:nvPr/>
        </p:nvSpPr>
        <p:spPr>
          <a:xfrm rot="16200000">
            <a:off x="3669310" y="1962949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1" name="Hexagon 8"/>
          <p:cNvSpPr/>
          <p:nvPr/>
        </p:nvSpPr>
        <p:spPr>
          <a:xfrm rot="16200000">
            <a:off x="4198027" y="4762798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2" name="Isosceles Triangle 2"/>
          <p:cNvSpPr/>
          <p:nvPr/>
        </p:nvSpPr>
        <p:spPr>
          <a:xfrm rot="10299074">
            <a:off x="2566061" y="3106539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oup 2"/>
          <p:cNvGrpSpPr/>
          <p:nvPr/>
        </p:nvGrpSpPr>
        <p:grpSpPr>
          <a:xfrm>
            <a:off x="4068416" y="2529511"/>
            <a:ext cx="1694622" cy="1860634"/>
            <a:chOff x="4068416" y="2529511"/>
            <a:chExt cx="1694622" cy="1860634"/>
          </a:xfrm>
        </p:grpSpPr>
        <p:sp>
          <p:nvSpPr>
            <p:cNvPr id="21" name="Hexagon 20"/>
            <p:cNvSpPr/>
            <p:nvPr/>
          </p:nvSpPr>
          <p:spPr>
            <a:xfrm rot="5400000">
              <a:off x="3985410" y="261251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Heart 11"/>
            <p:cNvSpPr/>
            <p:nvPr/>
          </p:nvSpPr>
          <p:spPr>
            <a:xfrm rot="14287302">
              <a:off x="4455996" y="323846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Oval 10"/>
            <p:cNvSpPr/>
            <p:nvPr/>
          </p:nvSpPr>
          <p:spPr>
            <a:xfrm rot="2188284">
              <a:off x="5195903" y="3109169"/>
              <a:ext cx="263964" cy="229987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FF490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Isosceles Triangle 2"/>
            <p:cNvSpPr/>
            <p:nvPr/>
          </p:nvSpPr>
          <p:spPr>
            <a:xfrm rot="10299074">
              <a:off x="4884479" y="370337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9B00D2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4" name="Isosceles Triangle 2"/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Isosceles Triangle 2"/>
          <p:cNvSpPr/>
          <p:nvPr/>
        </p:nvSpPr>
        <p:spPr>
          <a:xfrm rot="10299074">
            <a:off x="8937043" y="3688476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Oval 10"/>
          <p:cNvSpPr/>
          <p:nvPr/>
        </p:nvSpPr>
        <p:spPr>
          <a:xfrm rot="2188284">
            <a:off x="7415590" y="4729012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Rectangle 7"/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7"/>
          <p:cNvSpPr/>
          <p:nvPr/>
        </p:nvSpPr>
        <p:spPr>
          <a:xfrm rot="18900000">
            <a:off x="8850872" y="3197919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Rectangle 7"/>
          <p:cNvSpPr/>
          <p:nvPr/>
        </p:nvSpPr>
        <p:spPr>
          <a:xfrm rot="18900000">
            <a:off x="3552905" y="5134813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Rectangle 7"/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Isosceles Triangle 2"/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Isosceles Triangle 2"/>
          <p:cNvSpPr/>
          <p:nvPr/>
        </p:nvSpPr>
        <p:spPr>
          <a:xfrm rot="10299074">
            <a:off x="3653893" y="459381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Heart 11"/>
          <p:cNvSpPr/>
          <p:nvPr/>
        </p:nvSpPr>
        <p:spPr>
          <a:xfrm rot="14287302">
            <a:off x="7881181" y="466477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Oval 10"/>
          <p:cNvSpPr/>
          <p:nvPr/>
        </p:nvSpPr>
        <p:spPr>
          <a:xfrm rot="2188284">
            <a:off x="4004368" y="1289676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/>
          <p:cNvSpPr/>
          <p:nvPr/>
        </p:nvSpPr>
        <p:spPr>
          <a:xfrm rot="10299074">
            <a:off x="8456447" y="291893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</p:spTree>
    <p:extLst>
      <p:ext uri="{BB962C8B-B14F-4D97-AF65-F5344CB8AC3E}">
        <p14:creationId xmlns:p14="http://schemas.microsoft.com/office/powerpoint/2010/main" val="16952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Virtual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Actors</a:t>
            </a:r>
            <a:r>
              <a:rPr lang="sv-SE" sz="4000" i="1" dirty="0">
                <a:latin typeface="+mn-lt"/>
              </a:rPr>
              <a:t> at ABAX</a:t>
            </a:r>
          </a:p>
        </p:txBody>
      </p:sp>
    </p:spTree>
    <p:extLst>
      <p:ext uri="{BB962C8B-B14F-4D97-AF65-F5344CB8AC3E}">
        <p14:creationId xmlns:p14="http://schemas.microsoft.com/office/powerpoint/2010/main" val="4022770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Trip</a:t>
            </a:r>
            <a:r>
              <a:rPr lang="sv-SE" sz="4400" dirty="0"/>
              <a:t> </a:t>
            </a:r>
            <a:r>
              <a:rPr lang="sv-SE" sz="4400" dirty="0" err="1"/>
              <a:t>Builder</a:t>
            </a:r>
            <a:r>
              <a:rPr lang="sv-SE" sz="4400" dirty="0"/>
              <a:t> Kafka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Isosceles Triangle 2">
            <a:extLst>
              <a:ext uri="{FF2B5EF4-FFF2-40B4-BE49-F238E27FC236}">
                <a16:creationId xmlns:a16="http://schemas.microsoft.com/office/drawing/2014/main" id="{36B3E584-62BF-6C48-A702-893E81453A60}"/>
              </a:ext>
            </a:extLst>
          </p:cNvPr>
          <p:cNvSpPr/>
          <p:nvPr/>
        </p:nvSpPr>
        <p:spPr>
          <a:xfrm rot="10299074">
            <a:off x="5587743" y="180775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0" name="Isosceles Triangle 2">
            <a:extLst>
              <a:ext uri="{FF2B5EF4-FFF2-40B4-BE49-F238E27FC236}">
                <a16:creationId xmlns:a16="http://schemas.microsoft.com/office/drawing/2014/main" id="{09ECC8FC-5F9D-6D41-89FE-B8BE88E21BC9}"/>
              </a:ext>
            </a:extLst>
          </p:cNvPr>
          <p:cNvSpPr/>
          <p:nvPr/>
        </p:nvSpPr>
        <p:spPr>
          <a:xfrm rot="10299074">
            <a:off x="7212078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2" name="Isosceles Triangle 2">
            <a:extLst>
              <a:ext uri="{FF2B5EF4-FFF2-40B4-BE49-F238E27FC236}">
                <a16:creationId xmlns:a16="http://schemas.microsoft.com/office/drawing/2014/main" id="{334489FC-011D-9149-A9F8-6D9BD790DE87}"/>
              </a:ext>
            </a:extLst>
          </p:cNvPr>
          <p:cNvSpPr/>
          <p:nvPr/>
        </p:nvSpPr>
        <p:spPr>
          <a:xfrm rot="10299074">
            <a:off x="4933667" y="366116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3" name="Isosceles Triangle 2">
            <a:extLst>
              <a:ext uri="{FF2B5EF4-FFF2-40B4-BE49-F238E27FC236}">
                <a16:creationId xmlns:a16="http://schemas.microsoft.com/office/drawing/2014/main" id="{1924A93A-08E9-574C-85D6-B9EFB1F552B2}"/>
              </a:ext>
            </a:extLst>
          </p:cNvPr>
          <p:cNvSpPr/>
          <p:nvPr/>
        </p:nvSpPr>
        <p:spPr>
          <a:xfrm rot="10299074">
            <a:off x="8189542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Isosceles Triangle 2">
            <a:extLst>
              <a:ext uri="{FF2B5EF4-FFF2-40B4-BE49-F238E27FC236}">
                <a16:creationId xmlns:a16="http://schemas.microsoft.com/office/drawing/2014/main" id="{32B0ABE2-BBB2-004E-A263-BF32EDA6F270}"/>
              </a:ext>
            </a:extLst>
          </p:cNvPr>
          <p:cNvSpPr/>
          <p:nvPr/>
        </p:nvSpPr>
        <p:spPr>
          <a:xfrm rot="10299074">
            <a:off x="8920983" y="3755182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6" name="Isosceles Triangle 2">
            <a:extLst>
              <a:ext uri="{FF2B5EF4-FFF2-40B4-BE49-F238E27FC236}">
                <a16:creationId xmlns:a16="http://schemas.microsoft.com/office/drawing/2014/main" id="{D33857F0-E22A-4A4F-A209-1B08B6A3645C}"/>
              </a:ext>
            </a:extLst>
          </p:cNvPr>
          <p:cNvSpPr/>
          <p:nvPr/>
        </p:nvSpPr>
        <p:spPr>
          <a:xfrm rot="10299074">
            <a:off x="5784915" y="5126982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8" name="Isosceles Triangle 2">
            <a:extLst>
              <a:ext uri="{FF2B5EF4-FFF2-40B4-BE49-F238E27FC236}">
                <a16:creationId xmlns:a16="http://schemas.microsoft.com/office/drawing/2014/main" id="{8C9CEC61-2553-744A-80A5-F056030AEB88}"/>
              </a:ext>
            </a:extLst>
          </p:cNvPr>
          <p:cNvSpPr/>
          <p:nvPr/>
        </p:nvSpPr>
        <p:spPr>
          <a:xfrm rot="7325832">
            <a:off x="7524870" y="4942594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5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Unit</a:t>
            </a:r>
            <a:r>
              <a:rPr lang="sv-SE" b="1" dirty="0"/>
              <a:t> </a:t>
            </a:r>
            <a:r>
              <a:rPr lang="sv-SE" b="1" dirty="0" err="1"/>
              <a:t>Actors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231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Trip</a:t>
            </a:r>
            <a:r>
              <a:rPr lang="sv-SE" b="1" dirty="0"/>
              <a:t> </a:t>
            </a:r>
            <a:r>
              <a:rPr lang="sv-SE" b="1" dirty="0" err="1"/>
              <a:t>Actor</a:t>
            </a:r>
            <a:r>
              <a:rPr lang="sv-SE" b="1" dirty="0"/>
              <a:t> (not </a:t>
            </a:r>
            <a:r>
              <a:rPr lang="sv-SE" b="1" dirty="0" err="1"/>
              <a:t>virtual</a:t>
            </a:r>
            <a:r>
              <a:rPr lang="sv-SE" b="1" dirty="0"/>
              <a:t>)</a:t>
            </a:r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cxnSp>
        <p:nvCxnSpPr>
          <p:cNvPr id="39" name="Kurva 38">
            <a:extLst>
              <a:ext uri="{FF2B5EF4-FFF2-40B4-BE49-F238E27FC236}">
                <a16:creationId xmlns:a16="http://schemas.microsoft.com/office/drawing/2014/main" id="{03408C3B-4B35-E84D-8F8D-7CFBEEEE2D1B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p 39">
            <a:extLst>
              <a:ext uri="{FF2B5EF4-FFF2-40B4-BE49-F238E27FC236}">
                <a16:creationId xmlns:a16="http://schemas.microsoft.com/office/drawing/2014/main" id="{3A3B0819-A440-964E-A086-268385869C00}"/>
              </a:ext>
            </a:extLst>
          </p:cNvPr>
          <p:cNvGrpSpPr/>
          <p:nvPr/>
        </p:nvGrpSpPr>
        <p:grpSpPr>
          <a:xfrm>
            <a:off x="10654080" y="4403139"/>
            <a:ext cx="981307" cy="899224"/>
            <a:chOff x="10715942" y="4359943"/>
            <a:chExt cx="981307" cy="899224"/>
          </a:xfrm>
        </p:grpSpPr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6FF62E06-D8A5-D849-B8C5-10555E0B3B51}"/>
                </a:ext>
              </a:extLst>
            </p:cNvPr>
            <p:cNvSpPr/>
            <p:nvPr/>
          </p:nvSpPr>
          <p:spPr>
            <a:xfrm>
              <a:off x="10715942" y="4359943"/>
              <a:ext cx="981307" cy="899224"/>
            </a:xfrm>
            <a:prstGeom prst="can">
              <a:avLst/>
            </a:prstGeom>
            <a:solidFill>
              <a:srgbClr val="FF493E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/>
            </a:p>
          </p:txBody>
        </p:sp>
        <p:sp>
          <p:nvSpPr>
            <p:cNvPr id="42" name="textruta 41">
              <a:extLst>
                <a:ext uri="{FF2B5EF4-FFF2-40B4-BE49-F238E27FC236}">
                  <a16:creationId xmlns:a16="http://schemas.microsoft.com/office/drawing/2014/main" id="{7BAFF011-43D6-2D42-BB9A-2EF7846885C4}"/>
                </a:ext>
              </a:extLst>
            </p:cNvPr>
            <p:cNvSpPr txBox="1"/>
            <p:nvPr/>
          </p:nvSpPr>
          <p:spPr>
            <a:xfrm>
              <a:off x="10862362" y="4658748"/>
              <a:ext cx="707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Blobs</a:t>
              </a:r>
              <a:endParaRPr lang="sv-SE" b="1" dirty="0"/>
            </a:p>
          </p:txBody>
        </p:sp>
      </p:grpSp>
      <p:sp>
        <p:nvSpPr>
          <p:cNvPr id="45" name="Can 37">
            <a:extLst>
              <a:ext uri="{FF2B5EF4-FFF2-40B4-BE49-F238E27FC236}">
                <a16:creationId xmlns:a16="http://schemas.microsoft.com/office/drawing/2014/main" id="{1875A980-7F8A-5F44-9723-11FEAEBEDBA8}"/>
              </a:ext>
            </a:extLst>
          </p:cNvPr>
          <p:cNvSpPr/>
          <p:nvPr/>
        </p:nvSpPr>
        <p:spPr>
          <a:xfrm rot="5400000">
            <a:off x="11758364" y="1116253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6" name="textruta 45">
            <a:extLst>
              <a:ext uri="{FF2B5EF4-FFF2-40B4-BE49-F238E27FC236}">
                <a16:creationId xmlns:a16="http://schemas.microsoft.com/office/drawing/2014/main" id="{26F9ECB5-BC17-4B46-89AE-EDBBDEABD5F8}"/>
              </a:ext>
            </a:extLst>
          </p:cNvPr>
          <p:cNvSpPr txBox="1"/>
          <p:nvPr/>
        </p:nvSpPr>
        <p:spPr>
          <a:xfrm>
            <a:off x="10780171" y="2378245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Rabbit</a:t>
            </a:r>
            <a:r>
              <a:rPr lang="sv-SE" b="1" dirty="0"/>
              <a:t> MQ</a:t>
            </a:r>
          </a:p>
        </p:txBody>
      </p:sp>
      <p:cxnSp>
        <p:nvCxnSpPr>
          <p:cNvPr id="47" name="Kurva 46">
            <a:extLst>
              <a:ext uri="{FF2B5EF4-FFF2-40B4-BE49-F238E27FC236}">
                <a16:creationId xmlns:a16="http://schemas.microsoft.com/office/drawing/2014/main" id="{5A0820AA-D267-7245-920E-80D017931836}"/>
              </a:ext>
            </a:extLst>
          </p:cNvPr>
          <p:cNvCxnSpPr>
            <a:cxnSpLocks/>
          </p:cNvCxnSpPr>
          <p:nvPr/>
        </p:nvCxnSpPr>
        <p:spPr>
          <a:xfrm flipV="1">
            <a:off x="7032562" y="2600522"/>
            <a:ext cx="3361056" cy="829486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ruta 69">
            <a:extLst>
              <a:ext uri="{FF2B5EF4-FFF2-40B4-BE49-F238E27FC236}">
                <a16:creationId xmlns:a16="http://schemas.microsoft.com/office/drawing/2014/main" id="{DCBFB31B-E62B-294F-83D4-E8EE2B9EEBEB}"/>
              </a:ext>
            </a:extLst>
          </p:cNvPr>
          <p:cNvSpPr txBox="1"/>
          <p:nvPr/>
        </p:nvSpPr>
        <p:spPr>
          <a:xfrm>
            <a:off x="10862430" y="5399141"/>
            <a:ext cx="6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Trips</a:t>
            </a:r>
          </a:p>
        </p:txBody>
      </p:sp>
      <p:sp>
        <p:nvSpPr>
          <p:cNvPr id="75" name="textruta 74">
            <a:extLst>
              <a:ext uri="{FF2B5EF4-FFF2-40B4-BE49-F238E27FC236}">
                <a16:creationId xmlns:a16="http://schemas.microsoft.com/office/drawing/2014/main" id="{73AF83EB-932B-0F43-B932-8C2563E0542E}"/>
              </a:ext>
            </a:extLst>
          </p:cNvPr>
          <p:cNvSpPr txBox="1"/>
          <p:nvPr/>
        </p:nvSpPr>
        <p:spPr>
          <a:xfrm>
            <a:off x="10558434" y="287365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Idling / Driving</a:t>
            </a:r>
          </a:p>
        </p:txBody>
      </p:sp>
      <p:sp>
        <p:nvSpPr>
          <p:cNvPr id="76" name="Rounded Rectangle 19">
            <a:extLst>
              <a:ext uri="{FF2B5EF4-FFF2-40B4-BE49-F238E27FC236}">
                <a16:creationId xmlns:a16="http://schemas.microsoft.com/office/drawing/2014/main" id="{FF4B49A5-7CD3-0041-BE02-E96F8AC8102E}"/>
              </a:ext>
            </a:extLst>
          </p:cNvPr>
          <p:cNvSpPr/>
          <p:nvPr/>
        </p:nvSpPr>
        <p:spPr>
          <a:xfrm>
            <a:off x="8993159" y="2653302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679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Realtime</a:t>
            </a:r>
            <a:r>
              <a:rPr lang="sv-SE" sz="4400" dirty="0"/>
              <a:t> </a:t>
            </a:r>
            <a:r>
              <a:rPr lang="sv-SE" sz="4400" dirty="0" err="1"/>
              <a:t>Geofence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cxnSp>
        <p:nvCxnSpPr>
          <p:cNvPr id="47" name="Kurva 46">
            <a:extLst>
              <a:ext uri="{FF2B5EF4-FFF2-40B4-BE49-F238E27FC236}">
                <a16:creationId xmlns:a16="http://schemas.microsoft.com/office/drawing/2014/main" id="{14FA7606-0562-4043-AE7D-99F6C4FD55C4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Heart 11">
            <a:extLst>
              <a:ext uri="{FF2B5EF4-FFF2-40B4-BE49-F238E27FC236}">
                <a16:creationId xmlns:a16="http://schemas.microsoft.com/office/drawing/2014/main" id="{6CA3CBD1-7231-A345-A1D0-8D50A35932C5}"/>
              </a:ext>
            </a:extLst>
          </p:cNvPr>
          <p:cNvSpPr/>
          <p:nvPr/>
        </p:nvSpPr>
        <p:spPr>
          <a:xfrm rot="14287302">
            <a:off x="6797495" y="33001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7" name="textruta 36">
            <a:extLst>
              <a:ext uri="{FF2B5EF4-FFF2-40B4-BE49-F238E27FC236}">
                <a16:creationId xmlns:a16="http://schemas.microsoft.com/office/drawing/2014/main" id="{7F37AB11-5059-9C4F-946F-C8186C84FEC4}"/>
              </a:ext>
            </a:extLst>
          </p:cNvPr>
          <p:cNvSpPr txBox="1"/>
          <p:nvPr/>
        </p:nvSpPr>
        <p:spPr>
          <a:xfrm>
            <a:off x="10468294" y="5432453"/>
            <a:ext cx="124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State</a:t>
            </a:r>
          </a:p>
        </p:txBody>
      </p:sp>
      <p:grpSp>
        <p:nvGrpSpPr>
          <p:cNvPr id="38" name="Grupp 37">
            <a:extLst>
              <a:ext uri="{FF2B5EF4-FFF2-40B4-BE49-F238E27FC236}">
                <a16:creationId xmlns:a16="http://schemas.microsoft.com/office/drawing/2014/main" id="{795A1F4D-5111-2648-BE10-9DFF0F0080ED}"/>
              </a:ext>
            </a:extLst>
          </p:cNvPr>
          <p:cNvGrpSpPr/>
          <p:nvPr/>
        </p:nvGrpSpPr>
        <p:grpSpPr>
          <a:xfrm>
            <a:off x="10654080" y="4403139"/>
            <a:ext cx="981307" cy="899224"/>
            <a:chOff x="10715942" y="4359943"/>
            <a:chExt cx="981307" cy="899224"/>
          </a:xfrm>
        </p:grpSpPr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399573DA-B651-5949-BCC6-02BD89A29608}"/>
                </a:ext>
              </a:extLst>
            </p:cNvPr>
            <p:cNvSpPr/>
            <p:nvPr/>
          </p:nvSpPr>
          <p:spPr>
            <a:xfrm>
              <a:off x="10715942" y="4359943"/>
              <a:ext cx="981307" cy="899224"/>
            </a:xfrm>
            <a:prstGeom prst="can">
              <a:avLst/>
            </a:prstGeom>
            <a:solidFill>
              <a:srgbClr val="FF493E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/>
            </a:p>
          </p:txBody>
        </p:sp>
        <p:sp>
          <p:nvSpPr>
            <p:cNvPr id="40" name="textruta 39">
              <a:extLst>
                <a:ext uri="{FF2B5EF4-FFF2-40B4-BE49-F238E27FC236}">
                  <a16:creationId xmlns:a16="http://schemas.microsoft.com/office/drawing/2014/main" id="{092624B4-4795-3345-8AF8-6EE86AEF6BD7}"/>
                </a:ext>
              </a:extLst>
            </p:cNvPr>
            <p:cNvSpPr txBox="1"/>
            <p:nvPr/>
          </p:nvSpPr>
          <p:spPr>
            <a:xfrm>
              <a:off x="10976404" y="468993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DB</a:t>
              </a:r>
            </a:p>
          </p:txBody>
        </p:sp>
      </p:grpSp>
      <p:sp>
        <p:nvSpPr>
          <p:cNvPr id="41" name="Can 37">
            <a:extLst>
              <a:ext uri="{FF2B5EF4-FFF2-40B4-BE49-F238E27FC236}">
                <a16:creationId xmlns:a16="http://schemas.microsoft.com/office/drawing/2014/main" id="{5FF0BD13-A388-9C4A-9C0D-37CC241AF6F1}"/>
              </a:ext>
            </a:extLst>
          </p:cNvPr>
          <p:cNvSpPr/>
          <p:nvPr/>
        </p:nvSpPr>
        <p:spPr>
          <a:xfrm rot="5400000">
            <a:off x="11758364" y="1116253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2" name="textruta 41">
            <a:extLst>
              <a:ext uri="{FF2B5EF4-FFF2-40B4-BE49-F238E27FC236}">
                <a16:creationId xmlns:a16="http://schemas.microsoft.com/office/drawing/2014/main" id="{34CB36AA-C053-2B49-B308-A35352D916D1}"/>
              </a:ext>
            </a:extLst>
          </p:cNvPr>
          <p:cNvSpPr txBox="1"/>
          <p:nvPr/>
        </p:nvSpPr>
        <p:spPr>
          <a:xfrm>
            <a:off x="10976405" y="2378245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43" name="textruta 42">
            <a:extLst>
              <a:ext uri="{FF2B5EF4-FFF2-40B4-BE49-F238E27FC236}">
                <a16:creationId xmlns:a16="http://schemas.microsoft.com/office/drawing/2014/main" id="{15CACA92-0939-BB48-8A2E-6CD68CF84564}"/>
              </a:ext>
            </a:extLst>
          </p:cNvPr>
          <p:cNvSpPr txBox="1"/>
          <p:nvPr/>
        </p:nvSpPr>
        <p:spPr>
          <a:xfrm>
            <a:off x="10558434" y="2873650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Inside/</a:t>
            </a:r>
            <a:r>
              <a:rPr lang="sv-SE" b="1" dirty="0" err="1"/>
              <a:t>Outside</a:t>
            </a:r>
            <a:endParaRPr lang="sv-SE" b="1" dirty="0"/>
          </a:p>
          <a:p>
            <a:r>
              <a:rPr lang="sv-SE" b="1" dirty="0" err="1"/>
              <a:t>Geofence</a:t>
            </a:r>
            <a:endParaRPr lang="sv-SE" b="1" dirty="0"/>
          </a:p>
        </p:txBody>
      </p:sp>
      <p:cxnSp>
        <p:nvCxnSpPr>
          <p:cNvPr id="44" name="Kurva 43">
            <a:extLst>
              <a:ext uri="{FF2B5EF4-FFF2-40B4-BE49-F238E27FC236}">
                <a16:creationId xmlns:a16="http://schemas.microsoft.com/office/drawing/2014/main" id="{8CE07915-80EB-5D4C-AF5E-5B60F70A4315}"/>
              </a:ext>
            </a:extLst>
          </p:cNvPr>
          <p:cNvCxnSpPr>
            <a:cxnSpLocks/>
          </p:cNvCxnSpPr>
          <p:nvPr/>
        </p:nvCxnSpPr>
        <p:spPr>
          <a:xfrm flipV="1">
            <a:off x="7032562" y="2600522"/>
            <a:ext cx="3361056" cy="829486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19">
            <a:extLst>
              <a:ext uri="{FF2B5EF4-FFF2-40B4-BE49-F238E27FC236}">
                <a16:creationId xmlns:a16="http://schemas.microsoft.com/office/drawing/2014/main" id="{1A4518CE-624D-CA40-93D3-D4AF8C39100B}"/>
              </a:ext>
            </a:extLst>
          </p:cNvPr>
          <p:cNvSpPr/>
          <p:nvPr/>
        </p:nvSpPr>
        <p:spPr>
          <a:xfrm>
            <a:off x="8993159" y="2653302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5" name="textruta 44">
            <a:extLst>
              <a:ext uri="{FF2B5EF4-FFF2-40B4-BE49-F238E27FC236}">
                <a16:creationId xmlns:a16="http://schemas.microsoft.com/office/drawing/2014/main" id="{DDD43674-366D-E344-B38B-B5E538A35643}"/>
              </a:ext>
            </a:extLst>
          </p:cNvPr>
          <p:cNvSpPr txBox="1"/>
          <p:nvPr/>
        </p:nvSpPr>
        <p:spPr>
          <a:xfrm>
            <a:off x="26086" y="714104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TPS ~40-60k / sec</a:t>
            </a:r>
          </a:p>
        </p:txBody>
      </p:sp>
    </p:spTree>
    <p:extLst>
      <p:ext uri="{BB962C8B-B14F-4D97-AF65-F5344CB8AC3E}">
        <p14:creationId xmlns:p14="http://schemas.microsoft.com/office/powerpoint/2010/main" val="2477374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Unit</a:t>
            </a:r>
            <a:r>
              <a:rPr lang="sv-SE" sz="4400" dirty="0"/>
              <a:t> </a:t>
            </a:r>
            <a:r>
              <a:rPr lang="sv-SE" sz="4400" dirty="0" err="1"/>
              <a:t>Diagnostics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16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Unit</a:t>
            </a:r>
            <a:r>
              <a:rPr lang="sv-SE" b="1" dirty="0"/>
              <a:t> </a:t>
            </a:r>
            <a:r>
              <a:rPr lang="sv-SE" b="1" dirty="0" err="1"/>
              <a:t>Actor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cxnSp>
        <p:nvCxnSpPr>
          <p:cNvPr id="47" name="Kurva 46">
            <a:extLst>
              <a:ext uri="{FF2B5EF4-FFF2-40B4-BE49-F238E27FC236}">
                <a16:creationId xmlns:a16="http://schemas.microsoft.com/office/drawing/2014/main" id="{14FA7606-0562-4043-AE7D-99F6C4FD55C4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Heart 11">
            <a:extLst>
              <a:ext uri="{FF2B5EF4-FFF2-40B4-BE49-F238E27FC236}">
                <a16:creationId xmlns:a16="http://schemas.microsoft.com/office/drawing/2014/main" id="{6CA3CBD1-7231-A345-A1D0-8D50A35932C5}"/>
              </a:ext>
            </a:extLst>
          </p:cNvPr>
          <p:cNvSpPr/>
          <p:nvPr/>
        </p:nvSpPr>
        <p:spPr>
          <a:xfrm rot="14287302">
            <a:off x="6797495" y="33001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48D557F6-9E91-9449-A4E3-A5369E925BC6}"/>
              </a:ext>
            </a:extLst>
          </p:cNvPr>
          <p:cNvGrpSpPr/>
          <p:nvPr/>
        </p:nvGrpSpPr>
        <p:grpSpPr>
          <a:xfrm>
            <a:off x="10654080" y="4403139"/>
            <a:ext cx="981307" cy="899224"/>
            <a:chOff x="10715942" y="4359943"/>
            <a:chExt cx="981307" cy="899224"/>
          </a:xfrm>
        </p:grpSpPr>
        <p:sp>
          <p:nvSpPr>
            <p:cNvPr id="2" name="Cylinder 1">
              <a:extLst>
                <a:ext uri="{FF2B5EF4-FFF2-40B4-BE49-F238E27FC236}">
                  <a16:creationId xmlns:a16="http://schemas.microsoft.com/office/drawing/2014/main" id="{B3CFDE9A-B11E-D146-AF2F-5375BB0134F5}"/>
                </a:ext>
              </a:extLst>
            </p:cNvPr>
            <p:cNvSpPr/>
            <p:nvPr/>
          </p:nvSpPr>
          <p:spPr>
            <a:xfrm>
              <a:off x="10715942" y="4359943"/>
              <a:ext cx="981307" cy="899224"/>
            </a:xfrm>
            <a:prstGeom prst="can">
              <a:avLst/>
            </a:prstGeom>
            <a:solidFill>
              <a:srgbClr val="FF493E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/>
            </a:p>
          </p:txBody>
        </p:sp>
        <p:sp>
          <p:nvSpPr>
            <p:cNvPr id="75" name="textruta 74">
              <a:extLst>
                <a:ext uri="{FF2B5EF4-FFF2-40B4-BE49-F238E27FC236}">
                  <a16:creationId xmlns:a16="http://schemas.microsoft.com/office/drawing/2014/main" id="{3386D194-F3B6-CF48-A571-5FD92A844A1F}"/>
                </a:ext>
              </a:extLst>
            </p:cNvPr>
            <p:cNvSpPr txBox="1"/>
            <p:nvPr/>
          </p:nvSpPr>
          <p:spPr>
            <a:xfrm>
              <a:off x="10976405" y="4645850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DB</a:t>
              </a:r>
            </a:p>
          </p:txBody>
        </p:sp>
      </p:grpSp>
      <p:sp>
        <p:nvSpPr>
          <p:cNvPr id="76" name="Rounded Rectangle 19">
            <a:extLst>
              <a:ext uri="{FF2B5EF4-FFF2-40B4-BE49-F238E27FC236}">
                <a16:creationId xmlns:a16="http://schemas.microsoft.com/office/drawing/2014/main" id="{1A4518CE-624D-CA40-93D3-D4AF8C39100B}"/>
              </a:ext>
            </a:extLst>
          </p:cNvPr>
          <p:cNvSpPr/>
          <p:nvPr/>
        </p:nvSpPr>
        <p:spPr>
          <a:xfrm>
            <a:off x="9026735" y="4359943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217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Sensor Processor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15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User</a:t>
            </a:r>
            <a:r>
              <a:rPr lang="sv-SE" b="1" dirty="0"/>
              <a:t> </a:t>
            </a:r>
            <a:r>
              <a:rPr lang="sv-SE" b="1" dirty="0" err="1"/>
              <a:t>Viewport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117873" y="2029918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Map - Free Maps and Flags icons">
            <a:extLst>
              <a:ext uri="{FF2B5EF4-FFF2-40B4-BE49-F238E27FC236}">
                <a16:creationId xmlns:a16="http://schemas.microsoft.com/office/drawing/2014/main" id="{D3F2FB49-2F15-2A4A-843E-9C7689C2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640" y="4251590"/>
            <a:ext cx="1218364" cy="12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Kurva 39">
            <a:extLst>
              <a:ext uri="{FF2B5EF4-FFF2-40B4-BE49-F238E27FC236}">
                <a16:creationId xmlns:a16="http://schemas.microsoft.com/office/drawing/2014/main" id="{C8FF50DF-EBD0-B04C-A6CC-CD9826FFE2ED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type="triangle" w="med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ruta 40">
            <a:extLst>
              <a:ext uri="{FF2B5EF4-FFF2-40B4-BE49-F238E27FC236}">
                <a16:creationId xmlns:a16="http://schemas.microsoft.com/office/drawing/2014/main" id="{95CACB74-9688-E74B-8CFF-C1F2B4DB7EC9}"/>
              </a:ext>
            </a:extLst>
          </p:cNvPr>
          <p:cNvSpPr txBox="1"/>
          <p:nvPr/>
        </p:nvSpPr>
        <p:spPr>
          <a:xfrm>
            <a:off x="10340173" y="3762803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Realtime</a:t>
            </a:r>
            <a:r>
              <a:rPr lang="sv-SE" b="1" dirty="0"/>
              <a:t> </a:t>
            </a:r>
            <a:r>
              <a:rPr lang="sv-SE" b="1" dirty="0" err="1"/>
              <a:t>Map</a:t>
            </a:r>
            <a:endParaRPr lang="sv-SE" b="1" dirty="0"/>
          </a:p>
        </p:txBody>
      </p:sp>
      <p:sp>
        <p:nvSpPr>
          <p:cNvPr id="45" name="Rounded Rectangle 19">
            <a:extLst>
              <a:ext uri="{FF2B5EF4-FFF2-40B4-BE49-F238E27FC236}">
                <a16:creationId xmlns:a16="http://schemas.microsoft.com/office/drawing/2014/main" id="{41508FC8-4B0B-AE41-8F3E-C27BB7A84E3E}"/>
              </a:ext>
            </a:extLst>
          </p:cNvPr>
          <p:cNvSpPr/>
          <p:nvPr/>
        </p:nvSpPr>
        <p:spPr>
          <a:xfrm>
            <a:off x="8992549" y="437643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Can 37">
            <a:extLst>
              <a:ext uri="{FF2B5EF4-FFF2-40B4-BE49-F238E27FC236}">
                <a16:creationId xmlns:a16="http://schemas.microsoft.com/office/drawing/2014/main" id="{28080D3E-49F2-8046-9B54-2DD0C09DA126}"/>
              </a:ext>
            </a:extLst>
          </p:cNvPr>
          <p:cNvSpPr/>
          <p:nvPr/>
        </p:nvSpPr>
        <p:spPr>
          <a:xfrm rot="5400000">
            <a:off x="677285" y="594031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38" name="textruta 37">
            <a:extLst>
              <a:ext uri="{FF2B5EF4-FFF2-40B4-BE49-F238E27FC236}">
                <a16:creationId xmlns:a16="http://schemas.microsoft.com/office/drawing/2014/main" id="{4F3AB2F6-6A1F-604F-B2FF-3AFBDB364B18}"/>
              </a:ext>
            </a:extLst>
          </p:cNvPr>
          <p:cNvSpPr txBox="1"/>
          <p:nvPr/>
        </p:nvSpPr>
        <p:spPr>
          <a:xfrm>
            <a:off x="565964" y="1845252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Rabbit</a:t>
            </a:r>
            <a:r>
              <a:rPr lang="sv-SE" b="1" dirty="0"/>
              <a:t> MQ</a:t>
            </a:r>
          </a:p>
        </p:txBody>
      </p:sp>
      <p:cxnSp>
        <p:nvCxnSpPr>
          <p:cNvPr id="39" name="Kurva 38">
            <a:extLst>
              <a:ext uri="{FF2B5EF4-FFF2-40B4-BE49-F238E27FC236}">
                <a16:creationId xmlns:a16="http://schemas.microsoft.com/office/drawing/2014/main" id="{E279481C-2042-6D4D-AEA6-AE257BC46E5E}"/>
              </a:ext>
            </a:extLst>
          </p:cNvPr>
          <p:cNvCxnSpPr>
            <a:cxnSpLocks/>
          </p:cNvCxnSpPr>
          <p:nvPr/>
        </p:nvCxnSpPr>
        <p:spPr>
          <a:xfrm flipV="1">
            <a:off x="2550369" y="1553381"/>
            <a:ext cx="3279436" cy="540442"/>
          </a:xfrm>
          <a:prstGeom prst="curvedConnector3">
            <a:avLst>
              <a:gd name="adj1" fmla="val 30618"/>
            </a:avLst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19">
            <a:extLst>
              <a:ext uri="{FF2B5EF4-FFF2-40B4-BE49-F238E27FC236}">
                <a16:creationId xmlns:a16="http://schemas.microsoft.com/office/drawing/2014/main" id="{19973DC4-4B06-664B-8764-1358DB13326A}"/>
              </a:ext>
            </a:extLst>
          </p:cNvPr>
          <p:cNvSpPr/>
          <p:nvPr/>
        </p:nvSpPr>
        <p:spPr>
          <a:xfrm>
            <a:off x="3459281" y="1632972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3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2554545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000" i="1" dirty="0" err="1">
                <a:latin typeface="+mn-lt"/>
              </a:rPr>
              <a:t>Other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companies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using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Proto.Actor</a:t>
            </a:r>
            <a:endParaRPr lang="sv-SE" sz="4000" i="1" dirty="0">
              <a:latin typeface="+mn-lt"/>
            </a:endParaRPr>
          </a:p>
          <a:p>
            <a:pPr algn="l"/>
            <a:endParaRPr lang="sv-SE" sz="4000" i="1" dirty="0">
              <a:latin typeface="+mn-lt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sv-SE" sz="4000" i="1" dirty="0" err="1">
                <a:latin typeface="+mn-lt"/>
              </a:rPr>
              <a:t>Huawei</a:t>
            </a:r>
            <a:r>
              <a:rPr lang="sv-SE" sz="4000" i="1" dirty="0">
                <a:latin typeface="+mn-lt"/>
              </a:rPr>
              <a:t> Research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sv-SE" sz="4000" i="1" dirty="0">
                <a:latin typeface="+mn-lt"/>
              </a:rPr>
              <a:t>Oracle - </a:t>
            </a:r>
            <a:r>
              <a:rPr lang="sv-SE" sz="4000" i="1" dirty="0" err="1">
                <a:latin typeface="+mn-lt"/>
              </a:rPr>
              <a:t>FnProject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5895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1536174"/>
            <a:ext cx="8194288" cy="4401205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000" i="1" dirty="0" err="1">
                <a:latin typeface="+mn-lt"/>
              </a:rPr>
              <a:t>There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are</a:t>
            </a:r>
            <a:r>
              <a:rPr lang="sv-SE" sz="4000" i="1" dirty="0">
                <a:latin typeface="+mn-lt"/>
              </a:rPr>
              <a:t> a </a:t>
            </a:r>
            <a:r>
              <a:rPr lang="sv-SE" sz="4000" i="1" dirty="0" err="1">
                <a:latin typeface="+mn-lt"/>
              </a:rPr>
              <a:t>lot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more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concepts</a:t>
            </a:r>
            <a:r>
              <a:rPr lang="sv-SE" sz="4000" i="1" dirty="0">
                <a:latin typeface="+mn-lt"/>
              </a:rPr>
              <a:t> </a:t>
            </a:r>
          </a:p>
          <a:p>
            <a:pPr algn="l"/>
            <a:endParaRPr lang="sv-SE" sz="4000" i="1" dirty="0">
              <a:latin typeface="+mn-lt"/>
            </a:endParaRPr>
          </a:p>
          <a:p>
            <a:pPr algn="l"/>
            <a:r>
              <a:rPr lang="sv-SE" sz="4000" i="1" dirty="0">
                <a:latin typeface="+mn-lt"/>
              </a:rPr>
              <a:t>Routers</a:t>
            </a:r>
          </a:p>
          <a:p>
            <a:pPr algn="l"/>
            <a:r>
              <a:rPr lang="sv-SE" sz="4000" i="1" dirty="0" err="1">
                <a:latin typeface="+mn-lt"/>
              </a:rPr>
              <a:t>Persistence</a:t>
            </a:r>
            <a:endParaRPr lang="sv-SE" sz="4000" i="1" dirty="0">
              <a:latin typeface="+mn-lt"/>
            </a:endParaRPr>
          </a:p>
          <a:p>
            <a:pPr algn="l"/>
            <a:r>
              <a:rPr lang="sv-SE" sz="4000" i="1" dirty="0" err="1">
                <a:latin typeface="+mn-lt"/>
              </a:rPr>
              <a:t>Behaviors</a:t>
            </a:r>
            <a:endParaRPr lang="sv-SE" sz="4000" i="1" dirty="0">
              <a:latin typeface="+mn-lt"/>
            </a:endParaRPr>
          </a:p>
          <a:p>
            <a:pPr algn="l"/>
            <a:r>
              <a:rPr lang="sv-SE" sz="4000" i="1" dirty="0" err="1">
                <a:latin typeface="+mn-lt"/>
              </a:rPr>
              <a:t>Middleware</a:t>
            </a:r>
            <a:r>
              <a:rPr lang="sv-SE" sz="4000" i="1" dirty="0">
                <a:latin typeface="+mn-lt"/>
              </a:rPr>
              <a:t> </a:t>
            </a:r>
          </a:p>
          <a:p>
            <a:pPr algn="l"/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5328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124497"/>
            <a:ext cx="12192000" cy="1421928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sv-SE" sz="9600" b="1" dirty="0">
                <a:ln w="25400" cap="rnd">
                  <a:noFill/>
                </a:ln>
                <a:latin typeface="Ravie" panose="04040805050809020602" pitchFamily="82" charset="0"/>
                <a:ea typeface="+mj-ea"/>
                <a:cs typeface="+mj-cs"/>
              </a:rPr>
              <a:t>The 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-268357" y="2184099"/>
            <a:ext cx="4882131" cy="906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endParaRPr kumimoji="0" lang="sv-SE" sz="3600" b="1" i="0" u="none" strike="noStrike" kern="1200" cap="none" spc="0" normalizeH="0" baseline="0" noProof="0" dirty="0">
              <a:ln w="12700"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2008" y="2637462"/>
            <a:ext cx="5227983" cy="3133505"/>
          </a:xfrm>
          <a:prstGeom prst="rect">
            <a:avLst/>
          </a:prstGeom>
          <a:noFill/>
          <a:ln w="25400">
            <a:noFill/>
            <a:prstDash val="sysDash"/>
          </a:ln>
        </p:spPr>
        <p:txBody>
          <a:bodyPr wrap="square" lIns="180000" tIns="180000" rIns="180000" bIns="180000" rtlCol="0">
            <a:spAutoFit/>
          </a:bodyPr>
          <a:lstStyle/>
          <a:p>
            <a:pPr>
              <a:defRPr/>
            </a:pPr>
            <a:r>
              <a:rPr lang="sv-SE" sz="3600" b="1" dirty="0">
                <a:ln w="12700">
                  <a:noFill/>
                </a:ln>
              </a:rPr>
              <a:t>Roger Johansson</a:t>
            </a:r>
            <a:endParaRPr kumimoji="0" lang="sv-SE" sz="3600" b="1" i="0" u="none" strike="noStrike" kern="1200" cap="none" spc="0" normalizeH="0" baseline="0" noProof="0" dirty="0">
              <a:ln w="12700"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</a:br>
            <a: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Twitter: @rogeralsing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i="0" u="none" strike="noStrike" kern="1200" cap="none" spc="0" normalizeH="0" baseline="0" noProof="0" dirty="0" err="1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Github</a:t>
            </a:r>
            <a: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: </a:t>
            </a:r>
            <a:r>
              <a:rPr kumimoji="0" lang="sv-SE" sz="2400" i="0" u="none" strike="noStrike" kern="1200" cap="none" spc="0" normalizeH="0" baseline="0" noProof="0" dirty="0" err="1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rogeralsing</a:t>
            </a:r>
            <a:endParaRPr kumimoji="0" lang="sv-SE" sz="2400" i="0" u="none" strike="noStrike" kern="1200" cap="none" spc="0" normalizeH="0" baseline="0" noProof="0" dirty="0">
              <a:ln w="12700"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Mail: </a:t>
            </a:r>
            <a:r>
              <a:rPr kumimoji="0" lang="sv-SE" sz="2400" i="0" u="none" strike="noStrike" kern="1200" cap="none" spc="0" normalizeH="0" baseline="0" noProof="0" dirty="0" err="1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roger@asynkron.se</a:t>
            </a:r>
            <a:endParaRPr kumimoji="0" lang="sv-SE" sz="2400" i="0" u="none" strike="noStrike" kern="1200" cap="none" spc="0" normalizeH="0" baseline="0" noProof="0" dirty="0">
              <a:ln w="12700"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>
              <a:defRPr/>
            </a:pPr>
            <a:endParaRPr lang="sv-SE" sz="2400" dirty="0">
              <a:ln w="12700">
                <a:noFill/>
              </a:ln>
            </a:endParaRPr>
          </a:p>
          <a:p>
            <a:pPr>
              <a:defRPr/>
            </a:pPr>
            <a:r>
              <a:rPr lang="sv-SE" sz="2400" dirty="0">
                <a:ln w="12700">
                  <a:noFill/>
                </a:ln>
              </a:rPr>
              <a:t>http://Proto.Actor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4980" y="5400339"/>
            <a:ext cx="525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1" i="0" u="none" strike="noStrike" kern="1200" cap="none" spc="0" normalizeH="0" baseline="0" noProof="0" dirty="0">
              <a:ln w="12700"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07233" y="838882"/>
            <a:ext cx="3998037" cy="2394546"/>
            <a:chOff x="-148206" y="3324505"/>
            <a:chExt cx="3998037" cy="2394546"/>
          </a:xfrm>
        </p:grpSpPr>
        <p:sp>
          <p:nvSpPr>
            <p:cNvPr id="9" name="Oval 8"/>
            <p:cNvSpPr/>
            <p:nvPr/>
          </p:nvSpPr>
          <p:spPr>
            <a:xfrm>
              <a:off x="-148206" y="4486742"/>
              <a:ext cx="3998037" cy="1232309"/>
            </a:xfrm>
            <a:prstGeom prst="ellipse">
              <a:avLst/>
            </a:prstGeom>
            <a:gradFill flip="none" rotWithShape="1">
              <a:gsLst>
                <a:gs pos="69000">
                  <a:schemeClr val="bg1">
                    <a:alpha val="0"/>
                  </a:schemeClr>
                </a:gs>
                <a:gs pos="18000">
                  <a:schemeClr val="bg1">
                    <a:alpha val="23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63409" y="3324505"/>
              <a:ext cx="1410344" cy="1826152"/>
              <a:chOff x="5086213" y="3115017"/>
              <a:chExt cx="1410344" cy="1826152"/>
            </a:xfrm>
          </p:grpSpPr>
          <p:sp>
            <p:nvSpPr>
              <p:cNvPr id="11" name="Oval 191"/>
              <p:cNvSpPr/>
              <p:nvPr/>
            </p:nvSpPr>
            <p:spPr>
              <a:xfrm rot="19315235">
                <a:off x="6038419" y="3115017"/>
                <a:ext cx="306289" cy="250324"/>
              </a:xfrm>
              <a:custGeom>
                <a:avLst/>
                <a:gdLst>
                  <a:gd name="connsiteX0" fmla="*/ 0 w 325085"/>
                  <a:gd name="connsiteY0" fmla="*/ 125268 h 250535"/>
                  <a:gd name="connsiteX1" fmla="*/ 162543 w 325085"/>
                  <a:gd name="connsiteY1" fmla="*/ 0 h 250535"/>
                  <a:gd name="connsiteX2" fmla="*/ 325086 w 325085"/>
                  <a:gd name="connsiteY2" fmla="*/ 125268 h 250535"/>
                  <a:gd name="connsiteX3" fmla="*/ 162543 w 325085"/>
                  <a:gd name="connsiteY3" fmla="*/ 250536 h 250535"/>
                  <a:gd name="connsiteX4" fmla="*/ 0 w 325085"/>
                  <a:gd name="connsiteY4" fmla="*/ 125268 h 250535"/>
                  <a:gd name="connsiteX0" fmla="*/ 0 w 410597"/>
                  <a:gd name="connsiteY0" fmla="*/ 151279 h 251109"/>
                  <a:gd name="connsiteX1" fmla="*/ 248054 w 410597"/>
                  <a:gd name="connsiteY1" fmla="*/ 216 h 251109"/>
                  <a:gd name="connsiteX2" fmla="*/ 410597 w 410597"/>
                  <a:gd name="connsiteY2" fmla="*/ 125484 h 251109"/>
                  <a:gd name="connsiteX3" fmla="*/ 248054 w 410597"/>
                  <a:gd name="connsiteY3" fmla="*/ 250752 h 251109"/>
                  <a:gd name="connsiteX4" fmla="*/ 0 w 410597"/>
                  <a:gd name="connsiteY4" fmla="*/ 151279 h 251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597" h="251109">
                    <a:moveTo>
                      <a:pt x="0" y="151279"/>
                    </a:moveTo>
                    <a:cubicBezTo>
                      <a:pt x="0" y="82095"/>
                      <a:pt x="179621" y="4515"/>
                      <a:pt x="248054" y="216"/>
                    </a:cubicBezTo>
                    <a:cubicBezTo>
                      <a:pt x="316487" y="-4083"/>
                      <a:pt x="410597" y="56300"/>
                      <a:pt x="410597" y="125484"/>
                    </a:cubicBezTo>
                    <a:cubicBezTo>
                      <a:pt x="410597" y="194668"/>
                      <a:pt x="316487" y="246453"/>
                      <a:pt x="248054" y="250752"/>
                    </a:cubicBezTo>
                    <a:cubicBezTo>
                      <a:pt x="179621" y="255051"/>
                      <a:pt x="0" y="220463"/>
                      <a:pt x="0" y="151279"/>
                    </a:cubicBezTo>
                    <a:close/>
                  </a:path>
                </a:pathLst>
              </a:custGeom>
              <a:solidFill>
                <a:srgbClr val="5B9BD5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 rot="1744470">
                <a:off x="5989542" y="3272619"/>
                <a:ext cx="291139" cy="146719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3225449">
                <a:off x="6215163" y="4047701"/>
                <a:ext cx="356550" cy="206238"/>
              </a:xfrm>
              <a:custGeom>
                <a:avLst/>
                <a:gdLst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0 w 578895"/>
                  <a:gd name="connsiteY5" fmla="*/ 12258 h 369751"/>
                  <a:gd name="connsiteX6" fmla="*/ 505 w 578895"/>
                  <a:gd name="connsiteY6" fmla="*/ 12164 h 369751"/>
                  <a:gd name="connsiteX7" fmla="*/ 95367 w 578895"/>
                  <a:gd name="connsiteY7" fmla="*/ 2449 h 369751"/>
                  <a:gd name="connsiteX8" fmla="*/ 279941 w 578895"/>
                  <a:gd name="connsiteY8" fmla="*/ 5179 h 369751"/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1303 w 578895"/>
                  <a:gd name="connsiteY5" fmla="*/ 209922 h 369751"/>
                  <a:gd name="connsiteX6" fmla="*/ 0 w 578895"/>
                  <a:gd name="connsiteY6" fmla="*/ 12258 h 369751"/>
                  <a:gd name="connsiteX7" fmla="*/ 505 w 578895"/>
                  <a:gd name="connsiteY7" fmla="*/ 12164 h 369751"/>
                  <a:gd name="connsiteX8" fmla="*/ 95367 w 578895"/>
                  <a:gd name="connsiteY8" fmla="*/ 2449 h 369751"/>
                  <a:gd name="connsiteX9" fmla="*/ 279941 w 578895"/>
                  <a:gd name="connsiteY9" fmla="*/ 5179 h 369751"/>
                  <a:gd name="connsiteX0" fmla="*/ 340282 w 639236"/>
                  <a:gd name="connsiteY0" fmla="*/ 5179 h 369751"/>
                  <a:gd name="connsiteX1" fmla="*/ 639093 w 639236"/>
                  <a:gd name="connsiteY1" fmla="*/ 155061 h 369751"/>
                  <a:gd name="connsiteX2" fmla="*/ 178762 w 639236"/>
                  <a:gd name="connsiteY2" fmla="*/ 367303 h 369751"/>
                  <a:gd name="connsiteX3" fmla="*/ 83433 w 639236"/>
                  <a:gd name="connsiteY3" fmla="*/ 369606 h 369751"/>
                  <a:gd name="connsiteX4" fmla="*/ 60341 w 639236"/>
                  <a:gd name="connsiteY4" fmla="*/ 368304 h 369751"/>
                  <a:gd name="connsiteX5" fmla="*/ 2 w 639236"/>
                  <a:gd name="connsiteY5" fmla="*/ 181615 h 369751"/>
                  <a:gd name="connsiteX6" fmla="*/ 60341 w 639236"/>
                  <a:gd name="connsiteY6" fmla="*/ 12258 h 369751"/>
                  <a:gd name="connsiteX7" fmla="*/ 60846 w 639236"/>
                  <a:gd name="connsiteY7" fmla="*/ 12164 h 369751"/>
                  <a:gd name="connsiteX8" fmla="*/ 155708 w 639236"/>
                  <a:gd name="connsiteY8" fmla="*/ 2449 h 369751"/>
                  <a:gd name="connsiteX9" fmla="*/ 340282 w 639236"/>
                  <a:gd name="connsiteY9" fmla="*/ 5179 h 36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9236" h="369751">
                    <a:moveTo>
                      <a:pt x="340282" y="5179"/>
                    </a:moveTo>
                    <a:cubicBezTo>
                      <a:pt x="511389" y="22172"/>
                      <a:pt x="634318" y="79497"/>
                      <a:pt x="639093" y="155061"/>
                    </a:cubicBezTo>
                    <a:cubicBezTo>
                      <a:pt x="645459" y="255813"/>
                      <a:pt x="439362" y="350837"/>
                      <a:pt x="178762" y="367303"/>
                    </a:cubicBezTo>
                    <a:cubicBezTo>
                      <a:pt x="146187" y="369362"/>
                      <a:pt x="114302" y="370095"/>
                      <a:pt x="83433" y="369606"/>
                    </a:cubicBezTo>
                    <a:lnTo>
                      <a:pt x="60341" y="368304"/>
                    </a:lnTo>
                    <a:cubicBezTo>
                      <a:pt x="60775" y="315510"/>
                      <a:pt x="-432" y="234409"/>
                      <a:pt x="2" y="181615"/>
                    </a:cubicBezTo>
                    <a:cubicBezTo>
                      <a:pt x="-432" y="115727"/>
                      <a:pt x="60775" y="78146"/>
                      <a:pt x="60341" y="12258"/>
                    </a:cubicBezTo>
                    <a:lnTo>
                      <a:pt x="60846" y="12164"/>
                    </a:lnTo>
                    <a:cubicBezTo>
                      <a:pt x="91410" y="7793"/>
                      <a:pt x="123133" y="4507"/>
                      <a:pt x="155708" y="2449"/>
                    </a:cubicBezTo>
                    <a:cubicBezTo>
                      <a:pt x="220858" y="-1668"/>
                      <a:pt x="283247" y="-485"/>
                      <a:pt x="340282" y="5179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 13"/>
              <p:cNvSpPr/>
              <p:nvPr/>
            </p:nvSpPr>
            <p:spPr>
              <a:xfrm rot="8743542">
                <a:off x="5086213" y="4057369"/>
                <a:ext cx="356550" cy="206238"/>
              </a:xfrm>
              <a:custGeom>
                <a:avLst/>
                <a:gdLst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0 w 578895"/>
                  <a:gd name="connsiteY5" fmla="*/ 12258 h 369751"/>
                  <a:gd name="connsiteX6" fmla="*/ 505 w 578895"/>
                  <a:gd name="connsiteY6" fmla="*/ 12164 h 369751"/>
                  <a:gd name="connsiteX7" fmla="*/ 95367 w 578895"/>
                  <a:gd name="connsiteY7" fmla="*/ 2449 h 369751"/>
                  <a:gd name="connsiteX8" fmla="*/ 279941 w 578895"/>
                  <a:gd name="connsiteY8" fmla="*/ 5179 h 369751"/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1303 w 578895"/>
                  <a:gd name="connsiteY5" fmla="*/ 209922 h 369751"/>
                  <a:gd name="connsiteX6" fmla="*/ 0 w 578895"/>
                  <a:gd name="connsiteY6" fmla="*/ 12258 h 369751"/>
                  <a:gd name="connsiteX7" fmla="*/ 505 w 578895"/>
                  <a:gd name="connsiteY7" fmla="*/ 12164 h 369751"/>
                  <a:gd name="connsiteX8" fmla="*/ 95367 w 578895"/>
                  <a:gd name="connsiteY8" fmla="*/ 2449 h 369751"/>
                  <a:gd name="connsiteX9" fmla="*/ 279941 w 578895"/>
                  <a:gd name="connsiteY9" fmla="*/ 5179 h 369751"/>
                  <a:gd name="connsiteX0" fmla="*/ 340282 w 639236"/>
                  <a:gd name="connsiteY0" fmla="*/ 5179 h 369751"/>
                  <a:gd name="connsiteX1" fmla="*/ 639093 w 639236"/>
                  <a:gd name="connsiteY1" fmla="*/ 155061 h 369751"/>
                  <a:gd name="connsiteX2" fmla="*/ 178762 w 639236"/>
                  <a:gd name="connsiteY2" fmla="*/ 367303 h 369751"/>
                  <a:gd name="connsiteX3" fmla="*/ 83433 w 639236"/>
                  <a:gd name="connsiteY3" fmla="*/ 369606 h 369751"/>
                  <a:gd name="connsiteX4" fmla="*/ 60341 w 639236"/>
                  <a:gd name="connsiteY4" fmla="*/ 368304 h 369751"/>
                  <a:gd name="connsiteX5" fmla="*/ 2 w 639236"/>
                  <a:gd name="connsiteY5" fmla="*/ 181615 h 369751"/>
                  <a:gd name="connsiteX6" fmla="*/ 60341 w 639236"/>
                  <a:gd name="connsiteY6" fmla="*/ 12258 h 369751"/>
                  <a:gd name="connsiteX7" fmla="*/ 60846 w 639236"/>
                  <a:gd name="connsiteY7" fmla="*/ 12164 h 369751"/>
                  <a:gd name="connsiteX8" fmla="*/ 155708 w 639236"/>
                  <a:gd name="connsiteY8" fmla="*/ 2449 h 369751"/>
                  <a:gd name="connsiteX9" fmla="*/ 340282 w 639236"/>
                  <a:gd name="connsiteY9" fmla="*/ 5179 h 36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9236" h="369751">
                    <a:moveTo>
                      <a:pt x="340282" y="5179"/>
                    </a:moveTo>
                    <a:cubicBezTo>
                      <a:pt x="511389" y="22172"/>
                      <a:pt x="634318" y="79497"/>
                      <a:pt x="639093" y="155061"/>
                    </a:cubicBezTo>
                    <a:cubicBezTo>
                      <a:pt x="645459" y="255813"/>
                      <a:pt x="439362" y="350837"/>
                      <a:pt x="178762" y="367303"/>
                    </a:cubicBezTo>
                    <a:cubicBezTo>
                      <a:pt x="146187" y="369362"/>
                      <a:pt x="114302" y="370095"/>
                      <a:pt x="83433" y="369606"/>
                    </a:cubicBezTo>
                    <a:lnTo>
                      <a:pt x="60341" y="368304"/>
                    </a:lnTo>
                    <a:cubicBezTo>
                      <a:pt x="60775" y="315510"/>
                      <a:pt x="-432" y="234409"/>
                      <a:pt x="2" y="181615"/>
                    </a:cubicBezTo>
                    <a:cubicBezTo>
                      <a:pt x="-432" y="115727"/>
                      <a:pt x="60775" y="78146"/>
                      <a:pt x="60341" y="12258"/>
                    </a:cubicBezTo>
                    <a:lnTo>
                      <a:pt x="60846" y="12164"/>
                    </a:lnTo>
                    <a:cubicBezTo>
                      <a:pt x="91410" y="7793"/>
                      <a:pt x="123133" y="4507"/>
                      <a:pt x="155708" y="2449"/>
                    </a:cubicBezTo>
                    <a:cubicBezTo>
                      <a:pt x="220858" y="-1668"/>
                      <a:pt x="283247" y="-485"/>
                      <a:pt x="340282" y="5179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 rot="1933843">
                <a:off x="5226653" y="3191708"/>
                <a:ext cx="293137" cy="207673"/>
              </a:xfrm>
              <a:prstGeom prst="ellipse">
                <a:avLst/>
              </a:prstGeom>
              <a:solidFill>
                <a:srgbClr val="5B9BD5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Oval 23"/>
              <p:cNvSpPr/>
              <p:nvPr/>
            </p:nvSpPr>
            <p:spPr>
              <a:xfrm rot="21147307">
                <a:off x="6044918" y="4353177"/>
                <a:ext cx="264128" cy="587992"/>
              </a:xfrm>
              <a:custGeom>
                <a:avLst/>
                <a:gdLst>
                  <a:gd name="connsiteX0" fmla="*/ 0 w 366933"/>
                  <a:gd name="connsiteY0" fmla="*/ 472799 h 945597"/>
                  <a:gd name="connsiteX1" fmla="*/ 183467 w 366933"/>
                  <a:gd name="connsiteY1" fmla="*/ 0 h 945597"/>
                  <a:gd name="connsiteX2" fmla="*/ 366934 w 366933"/>
                  <a:gd name="connsiteY2" fmla="*/ 472799 h 945597"/>
                  <a:gd name="connsiteX3" fmla="*/ 183467 w 366933"/>
                  <a:gd name="connsiteY3" fmla="*/ 945598 h 945597"/>
                  <a:gd name="connsiteX4" fmla="*/ 0 w 366933"/>
                  <a:gd name="connsiteY4" fmla="*/ 472799 h 945597"/>
                  <a:gd name="connsiteX0" fmla="*/ 3837 w 370771"/>
                  <a:gd name="connsiteY0" fmla="*/ 472799 h 971512"/>
                  <a:gd name="connsiteX1" fmla="*/ 187304 w 370771"/>
                  <a:gd name="connsiteY1" fmla="*/ 0 h 971512"/>
                  <a:gd name="connsiteX2" fmla="*/ 370771 w 370771"/>
                  <a:gd name="connsiteY2" fmla="*/ 472799 h 971512"/>
                  <a:gd name="connsiteX3" fmla="*/ 187304 w 370771"/>
                  <a:gd name="connsiteY3" fmla="*/ 945598 h 971512"/>
                  <a:gd name="connsiteX4" fmla="*/ 72423 w 370771"/>
                  <a:gd name="connsiteY4" fmla="*/ 863194 h 971512"/>
                  <a:gd name="connsiteX5" fmla="*/ 3837 w 370771"/>
                  <a:gd name="connsiteY5" fmla="*/ 472799 h 971512"/>
                  <a:gd name="connsiteX0" fmla="*/ 3837 w 370771"/>
                  <a:gd name="connsiteY0" fmla="*/ 472799 h 903251"/>
                  <a:gd name="connsiteX1" fmla="*/ 187304 w 370771"/>
                  <a:gd name="connsiteY1" fmla="*/ 0 h 903251"/>
                  <a:gd name="connsiteX2" fmla="*/ 370771 w 370771"/>
                  <a:gd name="connsiteY2" fmla="*/ 472799 h 903251"/>
                  <a:gd name="connsiteX3" fmla="*/ 314825 w 370771"/>
                  <a:gd name="connsiteY3" fmla="*/ 825991 h 903251"/>
                  <a:gd name="connsiteX4" fmla="*/ 72423 w 370771"/>
                  <a:gd name="connsiteY4" fmla="*/ 863194 h 903251"/>
                  <a:gd name="connsiteX5" fmla="*/ 3837 w 370771"/>
                  <a:gd name="connsiteY5" fmla="*/ 472799 h 903251"/>
                  <a:gd name="connsiteX0" fmla="*/ 19627 w 386622"/>
                  <a:gd name="connsiteY0" fmla="*/ 472799 h 883076"/>
                  <a:gd name="connsiteX1" fmla="*/ 203094 w 386622"/>
                  <a:gd name="connsiteY1" fmla="*/ 0 h 883076"/>
                  <a:gd name="connsiteX2" fmla="*/ 386561 w 386622"/>
                  <a:gd name="connsiteY2" fmla="*/ 472799 h 883076"/>
                  <a:gd name="connsiteX3" fmla="*/ 330615 w 386622"/>
                  <a:gd name="connsiteY3" fmla="*/ 825991 h 883076"/>
                  <a:gd name="connsiteX4" fmla="*/ 25865 w 386622"/>
                  <a:gd name="connsiteY4" fmla="*/ 834255 h 883076"/>
                  <a:gd name="connsiteX5" fmla="*/ 19627 w 386622"/>
                  <a:gd name="connsiteY5" fmla="*/ 472799 h 883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6622" h="883076">
                    <a:moveTo>
                      <a:pt x="19627" y="472799"/>
                    </a:moveTo>
                    <a:cubicBezTo>
                      <a:pt x="49165" y="333757"/>
                      <a:pt x="101768" y="0"/>
                      <a:pt x="203094" y="0"/>
                    </a:cubicBezTo>
                    <a:cubicBezTo>
                      <a:pt x="304420" y="0"/>
                      <a:pt x="386561" y="211679"/>
                      <a:pt x="386561" y="472799"/>
                    </a:cubicBezTo>
                    <a:cubicBezTo>
                      <a:pt x="386561" y="733919"/>
                      <a:pt x="390731" y="765748"/>
                      <a:pt x="330615" y="825991"/>
                    </a:cubicBezTo>
                    <a:cubicBezTo>
                      <a:pt x="270499" y="886234"/>
                      <a:pt x="56443" y="913055"/>
                      <a:pt x="25865" y="834255"/>
                    </a:cubicBezTo>
                    <a:cubicBezTo>
                      <a:pt x="-4713" y="755455"/>
                      <a:pt x="-9911" y="611842"/>
                      <a:pt x="19627" y="472799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Oval 22"/>
              <p:cNvSpPr/>
              <p:nvPr/>
            </p:nvSpPr>
            <p:spPr>
              <a:xfrm rot="772141">
                <a:off x="5332324" y="4327037"/>
                <a:ext cx="242721" cy="581117"/>
              </a:xfrm>
              <a:custGeom>
                <a:avLst/>
                <a:gdLst>
                  <a:gd name="connsiteX0" fmla="*/ 0 w 365582"/>
                  <a:gd name="connsiteY0" fmla="*/ 472799 h 945597"/>
                  <a:gd name="connsiteX1" fmla="*/ 182791 w 365582"/>
                  <a:gd name="connsiteY1" fmla="*/ 0 h 945597"/>
                  <a:gd name="connsiteX2" fmla="*/ 365582 w 365582"/>
                  <a:gd name="connsiteY2" fmla="*/ 472799 h 945597"/>
                  <a:gd name="connsiteX3" fmla="*/ 182791 w 365582"/>
                  <a:gd name="connsiteY3" fmla="*/ 945598 h 945597"/>
                  <a:gd name="connsiteX4" fmla="*/ 0 w 365582"/>
                  <a:gd name="connsiteY4" fmla="*/ 472799 h 945597"/>
                  <a:gd name="connsiteX0" fmla="*/ 2116 w 367698"/>
                  <a:gd name="connsiteY0" fmla="*/ 472799 h 976739"/>
                  <a:gd name="connsiteX1" fmla="*/ 184907 w 367698"/>
                  <a:gd name="connsiteY1" fmla="*/ 0 h 976739"/>
                  <a:gd name="connsiteX2" fmla="*/ 367698 w 367698"/>
                  <a:gd name="connsiteY2" fmla="*/ 472799 h 976739"/>
                  <a:gd name="connsiteX3" fmla="*/ 184907 w 367698"/>
                  <a:gd name="connsiteY3" fmla="*/ 945598 h 976739"/>
                  <a:gd name="connsiteX4" fmla="*/ 91471 w 367698"/>
                  <a:gd name="connsiteY4" fmla="*/ 881288 h 976739"/>
                  <a:gd name="connsiteX5" fmla="*/ 2116 w 367698"/>
                  <a:gd name="connsiteY5" fmla="*/ 472799 h 976739"/>
                  <a:gd name="connsiteX0" fmla="*/ 2116 w 370584"/>
                  <a:gd name="connsiteY0" fmla="*/ 472799 h 921865"/>
                  <a:gd name="connsiteX1" fmla="*/ 184907 w 370584"/>
                  <a:gd name="connsiteY1" fmla="*/ 0 h 921865"/>
                  <a:gd name="connsiteX2" fmla="*/ 367698 w 370584"/>
                  <a:gd name="connsiteY2" fmla="*/ 472799 h 921865"/>
                  <a:gd name="connsiteX3" fmla="*/ 338188 w 370584"/>
                  <a:gd name="connsiteY3" fmla="*/ 843282 h 921865"/>
                  <a:gd name="connsiteX4" fmla="*/ 91471 w 370584"/>
                  <a:gd name="connsiteY4" fmla="*/ 881288 h 921865"/>
                  <a:gd name="connsiteX5" fmla="*/ 2116 w 370584"/>
                  <a:gd name="connsiteY5" fmla="*/ 472799 h 921865"/>
                  <a:gd name="connsiteX0" fmla="*/ 7896 w 379056"/>
                  <a:gd name="connsiteY0" fmla="*/ 472799 h 881699"/>
                  <a:gd name="connsiteX1" fmla="*/ 190687 w 379056"/>
                  <a:gd name="connsiteY1" fmla="*/ 0 h 881699"/>
                  <a:gd name="connsiteX2" fmla="*/ 373478 w 379056"/>
                  <a:gd name="connsiteY2" fmla="*/ 472799 h 881699"/>
                  <a:gd name="connsiteX3" fmla="*/ 343968 w 379056"/>
                  <a:gd name="connsiteY3" fmla="*/ 843282 h 881699"/>
                  <a:gd name="connsiteX4" fmla="*/ 48833 w 379056"/>
                  <a:gd name="connsiteY4" fmla="*/ 816640 h 881699"/>
                  <a:gd name="connsiteX5" fmla="*/ 7896 w 379056"/>
                  <a:gd name="connsiteY5" fmla="*/ 472799 h 881699"/>
                  <a:gd name="connsiteX0" fmla="*/ 11284 w 364627"/>
                  <a:gd name="connsiteY0" fmla="*/ 477141 h 881700"/>
                  <a:gd name="connsiteX1" fmla="*/ 176258 w 364627"/>
                  <a:gd name="connsiteY1" fmla="*/ 1 h 881700"/>
                  <a:gd name="connsiteX2" fmla="*/ 359049 w 364627"/>
                  <a:gd name="connsiteY2" fmla="*/ 472800 h 881700"/>
                  <a:gd name="connsiteX3" fmla="*/ 329539 w 364627"/>
                  <a:gd name="connsiteY3" fmla="*/ 843283 h 881700"/>
                  <a:gd name="connsiteX4" fmla="*/ 34404 w 364627"/>
                  <a:gd name="connsiteY4" fmla="*/ 816641 h 881700"/>
                  <a:gd name="connsiteX5" fmla="*/ 11284 w 364627"/>
                  <a:gd name="connsiteY5" fmla="*/ 477141 h 881700"/>
                  <a:gd name="connsiteX0" fmla="*/ 3054 w 353934"/>
                  <a:gd name="connsiteY0" fmla="*/ 477141 h 877106"/>
                  <a:gd name="connsiteX1" fmla="*/ 168028 w 353934"/>
                  <a:gd name="connsiteY1" fmla="*/ 1 h 877106"/>
                  <a:gd name="connsiteX2" fmla="*/ 350819 w 353934"/>
                  <a:gd name="connsiteY2" fmla="*/ 472800 h 877106"/>
                  <a:gd name="connsiteX3" fmla="*/ 321309 w 353934"/>
                  <a:gd name="connsiteY3" fmla="*/ 843283 h 877106"/>
                  <a:gd name="connsiteX4" fmla="*/ 70146 w 353934"/>
                  <a:gd name="connsiteY4" fmla="*/ 806595 h 877106"/>
                  <a:gd name="connsiteX5" fmla="*/ 3054 w 353934"/>
                  <a:gd name="connsiteY5" fmla="*/ 477141 h 877106"/>
                  <a:gd name="connsiteX0" fmla="*/ 11203 w 364531"/>
                  <a:gd name="connsiteY0" fmla="*/ 477141 h 872751"/>
                  <a:gd name="connsiteX1" fmla="*/ 176177 w 364531"/>
                  <a:gd name="connsiteY1" fmla="*/ 1 h 872751"/>
                  <a:gd name="connsiteX2" fmla="*/ 358968 w 364531"/>
                  <a:gd name="connsiteY2" fmla="*/ 472800 h 872751"/>
                  <a:gd name="connsiteX3" fmla="*/ 329458 w 364531"/>
                  <a:gd name="connsiteY3" fmla="*/ 843283 h 872751"/>
                  <a:gd name="connsiteX4" fmla="*/ 34566 w 364531"/>
                  <a:gd name="connsiteY4" fmla="*/ 795939 h 872751"/>
                  <a:gd name="connsiteX5" fmla="*/ 11203 w 364531"/>
                  <a:gd name="connsiteY5" fmla="*/ 477141 h 872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4531" h="872751">
                    <a:moveTo>
                      <a:pt x="11203" y="477141"/>
                    </a:moveTo>
                    <a:cubicBezTo>
                      <a:pt x="34805" y="344485"/>
                      <a:pt x="118216" y="724"/>
                      <a:pt x="176177" y="1"/>
                    </a:cubicBezTo>
                    <a:cubicBezTo>
                      <a:pt x="234138" y="-722"/>
                      <a:pt x="358968" y="211680"/>
                      <a:pt x="358968" y="472800"/>
                    </a:cubicBezTo>
                    <a:cubicBezTo>
                      <a:pt x="358968" y="733920"/>
                      <a:pt x="383525" y="789426"/>
                      <a:pt x="329458" y="843283"/>
                    </a:cubicBezTo>
                    <a:cubicBezTo>
                      <a:pt x="275391" y="897140"/>
                      <a:pt x="65031" y="874739"/>
                      <a:pt x="34566" y="795939"/>
                    </a:cubicBezTo>
                    <a:cubicBezTo>
                      <a:pt x="4101" y="717139"/>
                      <a:pt x="-12399" y="609797"/>
                      <a:pt x="11203" y="477141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ounded Rectangle 8"/>
              <p:cNvSpPr/>
              <p:nvPr/>
            </p:nvSpPr>
            <p:spPr>
              <a:xfrm rot="72546">
                <a:off x="5240059" y="3159728"/>
                <a:ext cx="1244569" cy="1722166"/>
              </a:xfrm>
              <a:custGeom>
                <a:avLst/>
                <a:gdLst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175752 w 3929975"/>
                  <a:gd name="connsiteY2" fmla="*/ 0 h 6079787"/>
                  <a:gd name="connsiteX3" fmla="*/ 3929975 w 3929975"/>
                  <a:gd name="connsiteY3" fmla="*/ 1754223 h 6079787"/>
                  <a:gd name="connsiteX4" fmla="*/ 3929975 w 3929975"/>
                  <a:gd name="connsiteY4" fmla="*/ 4325564 h 6079787"/>
                  <a:gd name="connsiteX5" fmla="*/ 2175752 w 3929975"/>
                  <a:gd name="connsiteY5" fmla="*/ 6079787 h 6079787"/>
                  <a:gd name="connsiteX6" fmla="*/ 1754223 w 3929975"/>
                  <a:gd name="connsiteY6" fmla="*/ 6079787 h 6079787"/>
                  <a:gd name="connsiteX7" fmla="*/ 0 w 3929975"/>
                  <a:gd name="connsiteY7" fmla="*/ 4325564 h 6079787"/>
                  <a:gd name="connsiteX8" fmla="*/ 0 w 3929975"/>
                  <a:gd name="connsiteY8" fmla="*/ 1754223 h 6079787"/>
                  <a:gd name="connsiteX0" fmla="*/ 0 w 3940058"/>
                  <a:gd name="connsiteY0" fmla="*/ 1754223 h 6079787"/>
                  <a:gd name="connsiteX1" fmla="*/ 1754223 w 3940058"/>
                  <a:gd name="connsiteY1" fmla="*/ 0 h 6079787"/>
                  <a:gd name="connsiteX2" fmla="*/ 2175752 w 3940058"/>
                  <a:gd name="connsiteY2" fmla="*/ 0 h 6079787"/>
                  <a:gd name="connsiteX3" fmla="*/ 3929975 w 3940058"/>
                  <a:gd name="connsiteY3" fmla="*/ 1754223 h 6079787"/>
                  <a:gd name="connsiteX4" fmla="*/ 3940058 w 3940058"/>
                  <a:gd name="connsiteY4" fmla="*/ 2918059 h 6079787"/>
                  <a:gd name="connsiteX5" fmla="*/ 3929975 w 3940058"/>
                  <a:gd name="connsiteY5" fmla="*/ 4325564 h 6079787"/>
                  <a:gd name="connsiteX6" fmla="*/ 2175752 w 3940058"/>
                  <a:gd name="connsiteY6" fmla="*/ 6079787 h 6079787"/>
                  <a:gd name="connsiteX7" fmla="*/ 1754223 w 3940058"/>
                  <a:gd name="connsiteY7" fmla="*/ 6079787 h 6079787"/>
                  <a:gd name="connsiteX8" fmla="*/ 0 w 3940058"/>
                  <a:gd name="connsiteY8" fmla="*/ 4325564 h 6079787"/>
                  <a:gd name="connsiteX9" fmla="*/ 0 w 3940058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175752 w 3929975"/>
                  <a:gd name="connsiteY2" fmla="*/ 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15511 w 3945486"/>
                  <a:gd name="connsiteY0" fmla="*/ 1754223 h 6079787"/>
                  <a:gd name="connsiteX1" fmla="*/ 1769734 w 3945486"/>
                  <a:gd name="connsiteY1" fmla="*/ 0 h 6079787"/>
                  <a:gd name="connsiteX2" fmla="*/ 2239249 w 3945486"/>
                  <a:gd name="connsiteY2" fmla="*/ 7940 h 6079787"/>
                  <a:gd name="connsiteX3" fmla="*/ 3945486 w 3945486"/>
                  <a:gd name="connsiteY3" fmla="*/ 1754223 h 6079787"/>
                  <a:gd name="connsiteX4" fmla="*/ 3891634 w 3945486"/>
                  <a:gd name="connsiteY4" fmla="*/ 2946921 h 6079787"/>
                  <a:gd name="connsiteX5" fmla="*/ 3945486 w 3945486"/>
                  <a:gd name="connsiteY5" fmla="*/ 4325564 h 6079787"/>
                  <a:gd name="connsiteX6" fmla="*/ 2191263 w 3945486"/>
                  <a:gd name="connsiteY6" fmla="*/ 6079787 h 6079787"/>
                  <a:gd name="connsiteX7" fmla="*/ 1769734 w 3945486"/>
                  <a:gd name="connsiteY7" fmla="*/ 6079787 h 6079787"/>
                  <a:gd name="connsiteX8" fmla="*/ 15511 w 3945486"/>
                  <a:gd name="connsiteY8" fmla="*/ 4325564 h 6079787"/>
                  <a:gd name="connsiteX9" fmla="*/ 0 w 3945486"/>
                  <a:gd name="connsiteY9" fmla="*/ 3003076 h 6079787"/>
                  <a:gd name="connsiteX10" fmla="*/ 15511 w 3945486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794731 w 3929975"/>
                  <a:gd name="connsiteY4" fmla="*/ 2850397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4076099"/>
                  <a:gd name="connsiteY0" fmla="*/ 1754223 h 6079787"/>
                  <a:gd name="connsiteX1" fmla="*/ 1754223 w 4076099"/>
                  <a:gd name="connsiteY1" fmla="*/ 0 h 6079787"/>
                  <a:gd name="connsiteX2" fmla="*/ 2223738 w 4076099"/>
                  <a:gd name="connsiteY2" fmla="*/ 7940 h 6079787"/>
                  <a:gd name="connsiteX3" fmla="*/ 3929975 w 4076099"/>
                  <a:gd name="connsiteY3" fmla="*/ 1754223 h 6079787"/>
                  <a:gd name="connsiteX4" fmla="*/ 3794731 w 4076099"/>
                  <a:gd name="connsiteY4" fmla="*/ 2850397 h 6079787"/>
                  <a:gd name="connsiteX5" fmla="*/ 4076099 w 4076099"/>
                  <a:gd name="connsiteY5" fmla="*/ 4425994 h 6079787"/>
                  <a:gd name="connsiteX6" fmla="*/ 2175752 w 4076099"/>
                  <a:gd name="connsiteY6" fmla="*/ 6079787 h 6079787"/>
                  <a:gd name="connsiteX7" fmla="*/ 1754223 w 4076099"/>
                  <a:gd name="connsiteY7" fmla="*/ 6079787 h 6079787"/>
                  <a:gd name="connsiteX8" fmla="*/ 0 w 4076099"/>
                  <a:gd name="connsiteY8" fmla="*/ 4325564 h 6079787"/>
                  <a:gd name="connsiteX9" fmla="*/ 42072 w 4076099"/>
                  <a:gd name="connsiteY9" fmla="*/ 3012604 h 6079787"/>
                  <a:gd name="connsiteX10" fmla="*/ 0 w 4076099"/>
                  <a:gd name="connsiteY10" fmla="*/ 1754223 h 6079787"/>
                  <a:gd name="connsiteX0" fmla="*/ 0 w 4076099"/>
                  <a:gd name="connsiteY0" fmla="*/ 1754223 h 6079787"/>
                  <a:gd name="connsiteX1" fmla="*/ 1754223 w 4076099"/>
                  <a:gd name="connsiteY1" fmla="*/ 0 h 6079787"/>
                  <a:gd name="connsiteX2" fmla="*/ 2223738 w 4076099"/>
                  <a:gd name="connsiteY2" fmla="*/ 7940 h 6079787"/>
                  <a:gd name="connsiteX3" fmla="*/ 3929975 w 4076099"/>
                  <a:gd name="connsiteY3" fmla="*/ 1754223 h 6079787"/>
                  <a:gd name="connsiteX4" fmla="*/ 3794731 w 4076099"/>
                  <a:gd name="connsiteY4" fmla="*/ 2850397 h 6079787"/>
                  <a:gd name="connsiteX5" fmla="*/ 4076099 w 4076099"/>
                  <a:gd name="connsiteY5" fmla="*/ 4425994 h 6079787"/>
                  <a:gd name="connsiteX6" fmla="*/ 2175752 w 4076099"/>
                  <a:gd name="connsiteY6" fmla="*/ 6079787 h 6079787"/>
                  <a:gd name="connsiteX7" fmla="*/ 1754223 w 4076099"/>
                  <a:gd name="connsiteY7" fmla="*/ 6079787 h 6079787"/>
                  <a:gd name="connsiteX8" fmla="*/ 0 w 4076099"/>
                  <a:gd name="connsiteY8" fmla="*/ 4325564 h 6079787"/>
                  <a:gd name="connsiteX9" fmla="*/ 42072 w 4076099"/>
                  <a:gd name="connsiteY9" fmla="*/ 3012604 h 6079787"/>
                  <a:gd name="connsiteX10" fmla="*/ 0 w 4076099"/>
                  <a:gd name="connsiteY10" fmla="*/ 1754223 h 6079787"/>
                  <a:gd name="connsiteX0" fmla="*/ 0 w 4076519"/>
                  <a:gd name="connsiteY0" fmla="*/ 1754223 h 6079787"/>
                  <a:gd name="connsiteX1" fmla="*/ 1754223 w 4076519"/>
                  <a:gd name="connsiteY1" fmla="*/ 0 h 6079787"/>
                  <a:gd name="connsiteX2" fmla="*/ 2223738 w 4076519"/>
                  <a:gd name="connsiteY2" fmla="*/ 7940 h 6079787"/>
                  <a:gd name="connsiteX3" fmla="*/ 3929975 w 4076519"/>
                  <a:gd name="connsiteY3" fmla="*/ 1754223 h 6079787"/>
                  <a:gd name="connsiteX4" fmla="*/ 3794731 w 4076519"/>
                  <a:gd name="connsiteY4" fmla="*/ 2850397 h 6079787"/>
                  <a:gd name="connsiteX5" fmla="*/ 4076099 w 4076519"/>
                  <a:gd name="connsiteY5" fmla="*/ 4425994 h 6079787"/>
                  <a:gd name="connsiteX6" fmla="*/ 2175752 w 4076519"/>
                  <a:gd name="connsiteY6" fmla="*/ 6079787 h 6079787"/>
                  <a:gd name="connsiteX7" fmla="*/ 1754223 w 4076519"/>
                  <a:gd name="connsiteY7" fmla="*/ 6079787 h 6079787"/>
                  <a:gd name="connsiteX8" fmla="*/ 0 w 4076519"/>
                  <a:gd name="connsiteY8" fmla="*/ 4325564 h 6079787"/>
                  <a:gd name="connsiteX9" fmla="*/ 42072 w 4076519"/>
                  <a:gd name="connsiteY9" fmla="*/ 3012604 h 6079787"/>
                  <a:gd name="connsiteX10" fmla="*/ 0 w 4076519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929975 w 4152914"/>
                  <a:gd name="connsiteY3" fmla="*/ 1754223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42072 w 4152914"/>
                  <a:gd name="connsiteY9" fmla="*/ 3012604 h 6079787"/>
                  <a:gd name="connsiteX10" fmla="*/ 0 w 4152914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898087 w 4152914"/>
                  <a:gd name="connsiteY3" fmla="*/ 1637928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42072 w 4152914"/>
                  <a:gd name="connsiteY9" fmla="*/ 3012604 h 6079787"/>
                  <a:gd name="connsiteX10" fmla="*/ 0 w 4152914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898087 w 4152914"/>
                  <a:gd name="connsiteY3" fmla="*/ 1637928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42072 w 4152914"/>
                  <a:gd name="connsiteY9" fmla="*/ 3012604 h 6079787"/>
                  <a:gd name="connsiteX10" fmla="*/ 0 w 4152914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898087 w 4152914"/>
                  <a:gd name="connsiteY3" fmla="*/ 1637928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125688 w 4152914"/>
                  <a:gd name="connsiteY9" fmla="*/ 2801675 h 6079787"/>
                  <a:gd name="connsiteX10" fmla="*/ 0 w 4152914"/>
                  <a:gd name="connsiteY10" fmla="*/ 1754223 h 607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52914" h="6079787">
                    <a:moveTo>
                      <a:pt x="0" y="1754223"/>
                    </a:moveTo>
                    <a:cubicBezTo>
                      <a:pt x="0" y="785392"/>
                      <a:pt x="785392" y="0"/>
                      <a:pt x="1754223" y="0"/>
                    </a:cubicBezTo>
                    <a:lnTo>
                      <a:pt x="2223738" y="7940"/>
                    </a:lnTo>
                    <a:cubicBezTo>
                      <a:pt x="3152508" y="142507"/>
                      <a:pt x="3898087" y="669097"/>
                      <a:pt x="3898087" y="1637928"/>
                    </a:cubicBezTo>
                    <a:cubicBezTo>
                      <a:pt x="3873972" y="2204176"/>
                      <a:pt x="3829183" y="2446241"/>
                      <a:pt x="3794731" y="2850397"/>
                    </a:cubicBezTo>
                    <a:cubicBezTo>
                      <a:pt x="3744287" y="3641737"/>
                      <a:pt x="4166667" y="4095142"/>
                      <a:pt x="4152568" y="4613832"/>
                    </a:cubicBezTo>
                    <a:cubicBezTo>
                      <a:pt x="4152568" y="5582663"/>
                      <a:pt x="3144583" y="6079787"/>
                      <a:pt x="2175752" y="6079787"/>
                    </a:cubicBezTo>
                    <a:lnTo>
                      <a:pt x="1754223" y="6079787"/>
                    </a:lnTo>
                    <a:cubicBezTo>
                      <a:pt x="785392" y="6079787"/>
                      <a:pt x="0" y="5294395"/>
                      <a:pt x="0" y="4325564"/>
                    </a:cubicBezTo>
                    <a:lnTo>
                      <a:pt x="125688" y="2801675"/>
                    </a:lnTo>
                    <a:cubicBezTo>
                      <a:pt x="111664" y="2382215"/>
                      <a:pt x="14024" y="2173683"/>
                      <a:pt x="0" y="1754223"/>
                    </a:cubicBezTo>
                    <a:close/>
                  </a:path>
                </a:pathLst>
              </a:custGeom>
              <a:solidFill>
                <a:srgbClr val="5B9BD5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innerShdw dist="101600" dir="2580000">
                  <a:prstClr val="black">
                    <a:alpha val="16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Arc 18"/>
              <p:cNvSpPr/>
              <p:nvPr/>
            </p:nvSpPr>
            <p:spPr>
              <a:xfrm rot="10800000" flipH="1">
                <a:off x="5490119" y="3624210"/>
                <a:ext cx="694513" cy="437641"/>
              </a:xfrm>
              <a:prstGeom prst="arc">
                <a:avLst>
                  <a:gd name="adj1" fmla="val 13030883"/>
                  <a:gd name="adj2" fmla="val 19424908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Moon 19"/>
              <p:cNvSpPr/>
              <p:nvPr/>
            </p:nvSpPr>
            <p:spPr>
              <a:xfrm>
                <a:off x="5874191" y="4271860"/>
                <a:ext cx="207973" cy="409409"/>
              </a:xfrm>
              <a:prstGeom prst="moon">
                <a:avLst>
                  <a:gd name="adj" fmla="val 35344"/>
                </a:avLst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Moon 20"/>
              <p:cNvSpPr/>
              <p:nvPr/>
            </p:nvSpPr>
            <p:spPr>
              <a:xfrm rot="10800000">
                <a:off x="5641653" y="4303769"/>
                <a:ext cx="207973" cy="401529"/>
              </a:xfrm>
              <a:prstGeom prst="moon">
                <a:avLst>
                  <a:gd name="adj" fmla="val 33513"/>
                </a:avLst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4815555">
                <a:off x="5425002" y="4286186"/>
                <a:ext cx="417521" cy="437641"/>
              </a:xfrm>
              <a:prstGeom prst="arc">
                <a:avLst>
                  <a:gd name="adj1" fmla="val 12088426"/>
                  <a:gd name="adj2" fmla="val 20389589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Arc 22"/>
              <p:cNvSpPr/>
              <p:nvPr/>
            </p:nvSpPr>
            <p:spPr>
              <a:xfrm rot="15863994" flipH="1">
                <a:off x="5882082" y="4255455"/>
                <a:ext cx="417521" cy="437641"/>
              </a:xfrm>
              <a:prstGeom prst="arc">
                <a:avLst>
                  <a:gd name="adj1" fmla="val 12088426"/>
                  <a:gd name="adj2" fmla="val 20389589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860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8200" y="2966923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”An </a:t>
            </a:r>
            <a:r>
              <a:rPr lang="sv-SE" sz="2400" b="1" i="1" dirty="0" err="1">
                <a:solidFill>
                  <a:srgbClr val="FFE699"/>
                </a:solidFill>
              </a:rPr>
              <a:t>island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consistency</a:t>
            </a:r>
            <a:r>
              <a:rPr lang="sv-SE" sz="2400" b="1" i="1" dirty="0">
                <a:solidFill>
                  <a:srgbClr val="FFE699"/>
                </a:solidFill>
              </a:rPr>
              <a:t> in a </a:t>
            </a:r>
            <a:r>
              <a:rPr lang="sv-SE" sz="2400" b="1" i="1" dirty="0" err="1">
                <a:solidFill>
                  <a:srgbClr val="FFE699"/>
                </a:solidFill>
              </a:rPr>
              <a:t>sea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concurrency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Shared</a:t>
            </a:r>
            <a:r>
              <a:rPr lang="sv-SE" sz="2400" b="1" i="1" dirty="0">
                <a:solidFill>
                  <a:srgbClr val="FFE699"/>
                </a:solidFill>
              </a:rPr>
              <a:t>  </a:t>
            </a:r>
            <a:r>
              <a:rPr lang="sv-SE" sz="2400" b="1" i="1" dirty="0" err="1">
                <a:solidFill>
                  <a:srgbClr val="FFE699"/>
                </a:solidFill>
              </a:rPr>
              <a:t>nothing</a:t>
            </a:r>
            <a:r>
              <a:rPr lang="sv-SE" sz="2400" b="1" i="1" dirty="0">
                <a:solidFill>
                  <a:srgbClr val="FFE699"/>
                </a:solidFill>
              </a:rPr>
              <a:t>”, ”Black box”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b="1">
                <a:latin typeface="Lobster Two" panose="02000506000000020003" pitchFamily="50" charset="0"/>
                <a:ea typeface="+mn-ea"/>
                <a:cs typeface="+mn-cs"/>
              </a:rPr>
              <a:t>Actor 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44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6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697463" y="2991587"/>
            <a:ext cx="6126762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BEAM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Erlang</a:t>
            </a:r>
            <a:r>
              <a:rPr lang="sv-SE" sz="2400" dirty="0">
                <a:solidFill>
                  <a:srgbClr val="FFE699"/>
                </a:solidFill>
              </a:rPr>
              <a:t>, Elixir, LFE</a:t>
            </a:r>
          </a:p>
          <a:p>
            <a:pPr marL="0" indent="0">
              <a:buNone/>
            </a:pPr>
            <a:r>
              <a:rPr lang="sv-SE" sz="2400" b="1" dirty="0"/>
              <a:t>JVM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Akka, </a:t>
            </a:r>
            <a:r>
              <a:rPr lang="sv-SE" sz="2400" dirty="0" err="1">
                <a:solidFill>
                  <a:srgbClr val="FFE699"/>
                </a:solidFill>
              </a:rPr>
              <a:t>Orbit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/>
              <a:t>.NET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Akka.NET</a:t>
            </a:r>
            <a:r>
              <a:rPr lang="sv-SE" sz="2400" dirty="0">
                <a:solidFill>
                  <a:srgbClr val="FFE699"/>
                </a:solidFill>
              </a:rPr>
              <a:t>,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r>
              <a:rPr lang="sv-SE" sz="2400" dirty="0">
                <a:solidFill>
                  <a:srgbClr val="FFE699"/>
                </a:solidFill>
              </a:rPr>
              <a:t>, Project Orleans</a:t>
            </a:r>
          </a:p>
          <a:p>
            <a:pPr marL="0" indent="0">
              <a:buNone/>
            </a:pPr>
            <a:r>
              <a:rPr lang="sv-SE" sz="2400" b="1" dirty="0"/>
              <a:t>Go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009439"/>
            <a:ext cx="10515600" cy="259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Next Generation Actor Model:</a:t>
            </a:r>
          </a:p>
          <a:p>
            <a:r>
              <a:rPr lang="sv-SE" sz="2400" b="1" dirty="0"/>
              <a:t>Built on standards 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Protobuf,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gRPC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Streams,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Consul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Kubernetes</a:t>
            </a:r>
            <a:endParaRPr lang="sv-SE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sv-SE" sz="2400" b="1" dirty="0"/>
              <a:t>Platform independent </a:t>
            </a:r>
            <a:r>
              <a:rPr lang="sv-SE" sz="2400" dirty="0">
                <a:solidFill>
                  <a:srgbClr val="FFE699"/>
                </a:solidFill>
              </a:rPr>
              <a:t>– C#, Go, </a:t>
            </a:r>
            <a:r>
              <a:rPr lang="sv-SE" sz="2400" dirty="0" err="1">
                <a:solidFill>
                  <a:srgbClr val="FFE699"/>
                </a:solidFill>
              </a:rPr>
              <a:t>Kotlin</a:t>
            </a:r>
            <a:endParaRPr lang="sv-SE" sz="2400" dirty="0">
              <a:solidFill>
                <a:srgbClr val="FFE699"/>
              </a:solidFill>
            </a:endParaRPr>
          </a:p>
          <a:p>
            <a:r>
              <a:rPr lang="sv-SE" sz="2400" b="1" dirty="0"/>
              <a:t>Actors and Virtual Actors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Unified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model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of</a:t>
            </a:r>
            <a:r>
              <a:rPr lang="sv-SE" sz="2400" dirty="0">
                <a:solidFill>
                  <a:srgbClr val="FFE699"/>
                </a:solidFill>
              </a:rPr>
              <a:t> Akka and Project Orleans</a:t>
            </a:r>
          </a:p>
          <a:p>
            <a:r>
              <a:rPr lang="sv-SE" sz="2400" b="1" dirty="0"/>
              <a:t>Ultra fast </a:t>
            </a:r>
            <a:r>
              <a:rPr lang="sv-SE" sz="2400" dirty="0">
                <a:solidFill>
                  <a:srgbClr val="FFE699"/>
                </a:solidFill>
              </a:rPr>
              <a:t>– 65 times faster than Akka.NET over network</a:t>
            </a:r>
            <a:r>
              <a:rPr lang="sv-SE" sz="2400" b="1" dirty="0">
                <a:solidFill>
                  <a:srgbClr val="FFE699"/>
                </a:solidFill>
              </a:rPr>
              <a:t> </a:t>
            </a:r>
            <a:endParaRPr lang="sv-SE" sz="2400" dirty="0">
              <a:solidFill>
                <a:srgbClr val="FFE69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77183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3200" b="1" dirty="0" err="1">
                <a:solidFill>
                  <a:schemeClr val="tx1"/>
                </a:solidFill>
                <a:latin typeface="Calibri" panose="020F0502020204030204"/>
              </a:rPr>
              <a:t>Proto.Actor</a:t>
            </a:r>
            <a:endParaRPr lang="en-US" sz="3200" b="1" dirty="0">
              <a:solidFill>
                <a:schemeClr val="tx1"/>
              </a:solidFill>
              <a:latin typeface="Calibri" panose="020F0502020204030204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3F7B49A-8134-AA44-BA7F-F5C2894B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02" y="4422439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370845"/>
            <a:ext cx="12192000" cy="1496882"/>
          </a:xfrm>
          <a:prstGeom prst="rect">
            <a:avLst/>
          </a:prstGeom>
          <a:solidFill>
            <a:srgbClr val="FF4137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OOP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method</a:t>
            </a:r>
            <a:r>
              <a:rPr lang="sv-SE" sz="2800" b="1" dirty="0"/>
              <a:t> calls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Asynchronous</a:t>
            </a:r>
            <a:r>
              <a:rPr lang="sv-SE" sz="2800" b="1" dirty="0"/>
              <a:t> </a:t>
            </a:r>
            <a:r>
              <a:rPr lang="sv-SE" sz="2800" b="1" dirty="0" err="1"/>
              <a:t>message</a:t>
            </a:r>
            <a:r>
              <a:rPr lang="sv-SE" sz="2800" b="1" dirty="0"/>
              <a:t> </a:t>
            </a:r>
            <a:r>
              <a:rPr lang="sv-SE" sz="2800" b="1" dirty="0" err="1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>
                <a:latin typeface="Lobster" pitchFamily="2" charset="77"/>
              </a:rPr>
              <a:t>OOP </a:t>
            </a:r>
            <a:r>
              <a:rPr lang="sv-SE" sz="6000" dirty="0">
                <a:latin typeface="Lobster" pitchFamily="2" charset="77"/>
              </a:rPr>
              <a:t>vs.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Actor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Model</a:t>
            </a:r>
            <a:endParaRPr lang="sv-SE" sz="6000" b="1" dirty="0">
              <a:latin typeface="Lobster" pitchFamily="2" charset="7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116" y="585767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/>
              <a:t>Why</a:t>
            </a:r>
            <a:r>
              <a:rPr lang="sv-SE" sz="2800" b="1" dirty="0"/>
              <a:t> </a:t>
            </a:r>
            <a:r>
              <a:rPr lang="sv-SE" sz="2800" b="1" dirty="0" err="1"/>
              <a:t>Actors</a:t>
            </a:r>
            <a:r>
              <a:rPr lang="sv-SE" sz="2800" b="1" dirty="0"/>
              <a:t>??  The </a:t>
            </a:r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r>
              <a:rPr lang="sv-SE" sz="2800" b="1" dirty="0"/>
              <a:t> has </a:t>
            </a:r>
            <a:r>
              <a:rPr lang="sv-SE" sz="2800" b="1" dirty="0" err="1"/>
              <a:t>worked</a:t>
            </a:r>
            <a:r>
              <a:rPr lang="sv-SE" sz="2800" b="1" dirty="0"/>
              <a:t> </a:t>
            </a:r>
            <a:r>
              <a:rPr lang="sv-SE" sz="2800" b="1" dirty="0" err="1"/>
              <a:t>nicely</a:t>
            </a:r>
            <a:r>
              <a:rPr lang="sv-SE" sz="2800" b="1" dirty="0"/>
              <a:t> for 60 </a:t>
            </a:r>
            <a:r>
              <a:rPr lang="sv-SE" sz="2800" b="1" dirty="0" err="1"/>
              <a:t>years</a:t>
            </a:r>
            <a:r>
              <a:rPr lang="sv-SE" sz="2800" b="1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6381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noFill/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27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err="1">
                <a:latin typeface="Lobster" pitchFamily="2" charset="77"/>
              </a:rPr>
              <a:t>Moore’s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Law</a:t>
            </a:r>
            <a:endParaRPr lang="sv-SE" sz="6000" b="1" dirty="0">
              <a:latin typeface="Lobster" pitchFamily="2" charset="7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5289448"/>
            <a:ext cx="12192000" cy="124097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>
                <a:solidFill>
                  <a:schemeClr val="tx1"/>
                </a:solidFill>
              </a:rPr>
              <a:t>We</a:t>
            </a:r>
            <a:r>
              <a:rPr lang="sv-SE" sz="2800" b="1" dirty="0">
                <a:solidFill>
                  <a:schemeClr val="tx1"/>
                </a:solidFill>
              </a:rPr>
              <a:t> </a:t>
            </a:r>
            <a:r>
              <a:rPr lang="sv-SE" sz="2800" b="1" dirty="0" err="1">
                <a:solidFill>
                  <a:schemeClr val="tx1"/>
                </a:solidFill>
              </a:rPr>
              <a:t>can</a:t>
            </a:r>
            <a:r>
              <a:rPr lang="sv-SE" sz="2800" b="1" dirty="0">
                <a:solidFill>
                  <a:schemeClr val="tx1"/>
                </a:solidFill>
              </a:rPr>
              <a:t> no </a:t>
            </a:r>
            <a:r>
              <a:rPr lang="sv-SE" sz="2800" b="1" dirty="0" err="1">
                <a:solidFill>
                  <a:schemeClr val="tx1"/>
                </a:solidFill>
              </a:rPr>
              <a:t>longer</a:t>
            </a:r>
            <a:r>
              <a:rPr lang="sv-SE" sz="2800" b="1" dirty="0">
                <a:solidFill>
                  <a:schemeClr val="tx1"/>
                </a:solidFill>
              </a:rPr>
              <a:t> </a:t>
            </a:r>
            <a:r>
              <a:rPr lang="sv-SE" sz="2800" b="1" dirty="0" err="1">
                <a:solidFill>
                  <a:schemeClr val="tx1"/>
                </a:solidFill>
              </a:rPr>
              <a:t>build</a:t>
            </a:r>
            <a:r>
              <a:rPr lang="sv-SE" sz="2800" b="1" dirty="0">
                <a:solidFill>
                  <a:schemeClr val="tx1"/>
                </a:solidFill>
              </a:rPr>
              <a:t> faster processors</a:t>
            </a:r>
            <a:br>
              <a:rPr lang="sv-SE" sz="2800" b="1" dirty="0">
                <a:solidFill>
                  <a:schemeClr val="tx1"/>
                </a:solidFill>
              </a:rPr>
            </a:br>
            <a:r>
              <a:rPr lang="sv-SE" sz="1600" b="1" dirty="0" err="1">
                <a:solidFill>
                  <a:schemeClr val="tx1"/>
                </a:solidFill>
              </a:rPr>
              <a:t>Instead</a:t>
            </a:r>
            <a:r>
              <a:rPr lang="sv-SE" sz="1600" b="1" dirty="0">
                <a:solidFill>
                  <a:schemeClr val="tx1"/>
                </a:solidFill>
              </a:rPr>
              <a:t>, </a:t>
            </a:r>
            <a:r>
              <a:rPr lang="sv-SE" sz="1600" b="1" dirty="0" err="1">
                <a:solidFill>
                  <a:schemeClr val="tx1"/>
                </a:solidFill>
              </a:rPr>
              <a:t>we</a:t>
            </a:r>
            <a:r>
              <a:rPr lang="sv-SE" sz="1600" b="1" dirty="0">
                <a:solidFill>
                  <a:schemeClr val="tx1"/>
                </a:solidFill>
              </a:rPr>
              <a:t> stack </a:t>
            </a:r>
            <a:r>
              <a:rPr lang="sv-SE" sz="1600" b="1" dirty="0" err="1">
                <a:solidFill>
                  <a:schemeClr val="tx1"/>
                </a:solidFill>
              </a:rPr>
              <a:t>them</a:t>
            </a:r>
            <a:r>
              <a:rPr lang="sv-SE" sz="1600" b="1" dirty="0">
                <a:solidFill>
                  <a:schemeClr val="tx1"/>
                </a:solidFill>
              </a:rPr>
              <a:t> </a:t>
            </a:r>
            <a:r>
              <a:rPr lang="sv-SE" sz="1600" b="1" dirty="0" err="1">
                <a:solidFill>
                  <a:schemeClr val="tx1"/>
                </a:solidFill>
              </a:rPr>
              <a:t>next</a:t>
            </a:r>
            <a:r>
              <a:rPr lang="sv-SE" sz="1600" b="1" dirty="0">
                <a:solidFill>
                  <a:schemeClr val="tx1"/>
                </a:solidFill>
              </a:rPr>
              <a:t> to </a:t>
            </a:r>
            <a:r>
              <a:rPr lang="sv-SE" sz="1600" b="1" dirty="0" err="1">
                <a:solidFill>
                  <a:schemeClr val="tx1"/>
                </a:solidFill>
              </a:rPr>
              <a:t>eachother</a:t>
            </a:r>
            <a:r>
              <a:rPr lang="sv-SE" sz="1600" b="1" dirty="0">
                <a:solidFill>
                  <a:schemeClr val="tx1"/>
                </a:solidFill>
              </a:rPr>
              <a:t> and call </a:t>
            </a:r>
            <a:r>
              <a:rPr lang="sv-SE" sz="1600" b="1" dirty="0" err="1">
                <a:solidFill>
                  <a:schemeClr val="tx1"/>
                </a:solidFill>
              </a:rPr>
              <a:t>them</a:t>
            </a:r>
            <a:r>
              <a:rPr lang="sv-SE" sz="1600" b="1" dirty="0">
                <a:solidFill>
                  <a:schemeClr val="tx1"/>
                </a:solidFill>
              </a:rPr>
              <a:t> </a:t>
            </a:r>
            <a:r>
              <a:rPr lang="sv-SE" sz="1600" b="1" i="1" dirty="0">
                <a:solidFill>
                  <a:schemeClr val="tx1"/>
                </a:solidFill>
              </a:rPr>
              <a:t>”</a:t>
            </a:r>
            <a:r>
              <a:rPr lang="sv-SE" sz="1600" b="1" i="1" dirty="0" err="1">
                <a:solidFill>
                  <a:schemeClr val="tx1"/>
                </a:solidFill>
              </a:rPr>
              <a:t>cores</a:t>
            </a:r>
            <a:r>
              <a:rPr lang="sv-SE" sz="1600" b="1" i="1" dirty="0">
                <a:solidFill>
                  <a:schemeClr val="tx1"/>
                </a:solidFill>
              </a:rPr>
              <a:t>”</a:t>
            </a:r>
            <a:endParaRPr lang="sv-SE" sz="2800" b="1" i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765860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44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721114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Why</a:t>
            </a:r>
            <a:r>
              <a:rPr lang="sv-SE" sz="4000" i="1" dirty="0">
                <a:latin typeface="+mn-lt"/>
              </a:rPr>
              <a:t> do </a:t>
            </a:r>
            <a:r>
              <a:rPr lang="sv-SE" sz="4000" i="1" dirty="0" err="1">
                <a:latin typeface="+mn-lt"/>
              </a:rPr>
              <a:t>we</a:t>
            </a:r>
            <a:r>
              <a:rPr lang="sv-SE" sz="4000" i="1" dirty="0">
                <a:latin typeface="+mn-lt"/>
              </a:rPr>
              <a:t> as </a:t>
            </a:r>
            <a:r>
              <a:rPr lang="sv-SE" sz="4000" i="1" dirty="0" err="1">
                <a:latin typeface="+mn-lt"/>
              </a:rPr>
              <a:t>developers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have</a:t>
            </a:r>
            <a:r>
              <a:rPr lang="sv-SE" sz="4000" i="1" dirty="0">
                <a:latin typeface="+mn-lt"/>
              </a:rPr>
              <a:t> to </a:t>
            </a:r>
            <a:r>
              <a:rPr lang="sv-SE" sz="4000" i="1" dirty="0" err="1">
                <a:latin typeface="+mn-lt"/>
              </a:rPr>
              <a:t>care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5931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triangl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2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Props1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17407</TotalTime>
  <Words>703</Words>
  <Application>Microsoft Macintosh PowerPoint</Application>
  <PresentationFormat>Bredbild</PresentationFormat>
  <Paragraphs>188</Paragraphs>
  <Slides>38</Slides>
  <Notes>6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Lobster</vt:lpstr>
      <vt:lpstr>Lobster Two</vt:lpstr>
      <vt:lpstr>Ravie</vt:lpstr>
      <vt:lpstr>Office Theme</vt:lpstr>
      <vt:lpstr>2_Office Theme</vt:lpstr>
      <vt:lpstr>Actor Model</vt:lpstr>
      <vt:lpstr>PowerPoint-presentation</vt:lpstr>
      <vt:lpstr>Actor Model</vt:lpstr>
      <vt:lpstr>PowerPoint-presentation</vt:lpstr>
      <vt:lpstr>Actor Model</vt:lpstr>
      <vt:lpstr>PowerPoint-presentation</vt:lpstr>
      <vt:lpstr>OOP vs. Actor Model</vt:lpstr>
      <vt:lpstr>Moore’s Law</vt:lpstr>
      <vt:lpstr>PowerPoint-presentation</vt:lpstr>
      <vt:lpstr>Scaling Up</vt:lpstr>
      <vt:lpstr>PowerPoint-presentation</vt:lpstr>
      <vt:lpstr>PowerPoint-presentation</vt:lpstr>
      <vt:lpstr>Scaling Out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Johansson</cp:lastModifiedBy>
  <cp:revision>2205</cp:revision>
  <dcterms:created xsi:type="dcterms:W3CDTF">2014-06-11T19:04:29Z</dcterms:created>
  <dcterms:modified xsi:type="dcterms:W3CDTF">2020-10-23T13:01:16Z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